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73" r:id="rId5"/>
    <p:sldId id="275" r:id="rId6"/>
    <p:sldId id="274" r:id="rId7"/>
    <p:sldId id="276" r:id="rId8"/>
  </p:sldIdLst>
  <p:sldSz cx="7772400" cy="10058400"/>
  <p:notesSz cx="6669088"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5">
          <p15:clr>
            <a:srgbClr val="A4A3A4"/>
          </p15:clr>
        </p15:guide>
        <p15:guide id="2" orient="horz" pos="3758">
          <p15:clr>
            <a:srgbClr val="A4A3A4"/>
          </p15:clr>
        </p15:guide>
        <p15:guide id="3" pos="248">
          <p15:clr>
            <a:srgbClr val="A4A3A4"/>
          </p15:clr>
        </p15:guide>
        <p15:guide id="4" pos="2539">
          <p15:clr>
            <a:srgbClr val="A4A3A4"/>
          </p15:clr>
        </p15:guide>
        <p15:guide id="5" pos="1065">
          <p15:clr>
            <a:srgbClr val="A4A3A4"/>
          </p15:clr>
        </p15:guide>
        <p15:guide id="6" pos="4648">
          <p15:clr>
            <a:srgbClr val="A4A3A4"/>
          </p15:clr>
        </p15:guide>
        <p15:guide id="7" pos="2357">
          <p15:clr>
            <a:srgbClr val="A4A3A4"/>
          </p15:clr>
        </p15:guide>
        <p15:guide id="8" pos="3264">
          <p15:clr>
            <a:srgbClr val="A4A3A4"/>
          </p15:clr>
        </p15:guide>
        <p15:guide id="9" pos="293">
          <p15:clr>
            <a:srgbClr val="A4A3A4"/>
          </p15:clr>
        </p15:guide>
        <p15:guide id="10" pos="46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6AA"/>
    <a:srgbClr val="8A8989"/>
    <a:srgbClr val="F9A801"/>
    <a:srgbClr val="1C4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FDE43-26FE-49A3-8FC6-B03D45CE5729}" v="19" dt="2022-02-08T16:24:19.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86" autoAdjust="0"/>
    <p:restoredTop sz="96357" autoAdjust="0"/>
  </p:normalViewPr>
  <p:slideViewPr>
    <p:cSldViewPr>
      <p:cViewPr varScale="1">
        <p:scale>
          <a:sx n="78" d="100"/>
          <a:sy n="78" d="100"/>
        </p:scale>
        <p:origin x="3252" y="114"/>
      </p:cViewPr>
      <p:guideLst>
        <p:guide orient="horz" pos="945"/>
        <p:guide orient="horz" pos="3758"/>
        <p:guide pos="248"/>
        <p:guide pos="2539"/>
        <p:guide pos="1065"/>
        <p:guide pos="4648"/>
        <p:guide pos="2357"/>
        <p:guide pos="3264"/>
        <p:guide pos="293"/>
        <p:guide pos="4603"/>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Holt (BIE)" userId="203b70e7-47df-4d0b-89fe-71a2b76ad3b3" providerId="ADAL" clId="{99C12201-7041-435C-B6CB-7EDB68D21FEC}"/>
    <pc:docChg chg="undo custSel modSld">
      <pc:chgData name="Alice Holt (BIE)" userId="203b70e7-47df-4d0b-89fe-71a2b76ad3b3" providerId="ADAL" clId="{99C12201-7041-435C-B6CB-7EDB68D21FEC}" dt="2020-12-01T11:32:55.053" v="71" actId="108"/>
      <pc:docMkLst>
        <pc:docMk/>
      </pc:docMkLst>
      <pc:sldChg chg="addSp delSp modSp">
        <pc:chgData name="Alice Holt (BIE)" userId="203b70e7-47df-4d0b-89fe-71a2b76ad3b3" providerId="ADAL" clId="{99C12201-7041-435C-B6CB-7EDB68D21FEC}" dt="2020-11-24T08:39:21.754" v="69" actId="167"/>
        <pc:sldMkLst>
          <pc:docMk/>
          <pc:sldMk cId="0" sldId="273"/>
        </pc:sldMkLst>
        <pc:spChg chg="mod topLvl">
          <ac:chgData name="Alice Holt (BIE)" userId="203b70e7-47df-4d0b-89fe-71a2b76ad3b3" providerId="ADAL" clId="{99C12201-7041-435C-B6CB-7EDB68D21FEC}" dt="2020-11-24T08:36:14.602" v="58" actId="164"/>
          <ac:spMkLst>
            <pc:docMk/>
            <pc:sldMk cId="0" sldId="273"/>
            <ac:spMk id="30" creationId="{C2A1CD7B-7ED5-4004-A421-217402FBF33C}"/>
          </ac:spMkLst>
        </pc:spChg>
        <pc:grpChg chg="add mod">
          <ac:chgData name="Alice Holt (BIE)" userId="203b70e7-47df-4d0b-89fe-71a2b76ad3b3" providerId="ADAL" clId="{99C12201-7041-435C-B6CB-7EDB68D21FEC}" dt="2020-11-24T08:36:14.602" v="58" actId="164"/>
          <ac:grpSpMkLst>
            <pc:docMk/>
            <pc:sldMk cId="0" sldId="273"/>
            <ac:grpSpMk id="16" creationId="{2D60D286-A6FE-46B4-893C-30BBADBD4816}"/>
          </ac:grpSpMkLst>
        </pc:grpChg>
        <pc:grpChg chg="add del">
          <ac:chgData name="Alice Holt (BIE)" userId="203b70e7-47df-4d0b-89fe-71a2b76ad3b3" providerId="ADAL" clId="{99C12201-7041-435C-B6CB-7EDB68D21FEC}" dt="2020-11-24T08:34:09.362" v="2" actId="165"/>
          <ac:grpSpMkLst>
            <pc:docMk/>
            <pc:sldMk cId="0" sldId="273"/>
            <ac:grpSpMk id="19" creationId="{B72AB96B-D47C-4CBD-B8B9-C9B28E2953CA}"/>
          </ac:grpSpMkLst>
        </pc:grpChg>
        <pc:picChg chg="add del">
          <ac:chgData name="Alice Holt (BIE)" userId="203b70e7-47df-4d0b-89fe-71a2b76ad3b3" providerId="ADAL" clId="{99C12201-7041-435C-B6CB-7EDB68D21FEC}" dt="2020-11-24T08:36:08.009" v="56" actId="478"/>
          <ac:picMkLst>
            <pc:docMk/>
            <pc:sldMk cId="0" sldId="273"/>
            <ac:picMk id="2"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3"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5"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6"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7"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8"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9"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10"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11"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12" creationId="{00000000-0000-0000-0000-000000000000}"/>
          </ac:picMkLst>
        </pc:picChg>
        <pc:picChg chg="add del">
          <ac:chgData name="Alice Holt (BIE)" userId="203b70e7-47df-4d0b-89fe-71a2b76ad3b3" providerId="ADAL" clId="{99C12201-7041-435C-B6CB-7EDB68D21FEC}" dt="2020-11-24T08:36:08.009" v="56" actId="478"/>
          <ac:picMkLst>
            <pc:docMk/>
            <pc:sldMk cId="0" sldId="273"/>
            <ac:picMk id="13" creationId="{00000000-0000-0000-0000-000000000000}"/>
          </ac:picMkLst>
        </pc:picChg>
        <pc:picChg chg="add del mod">
          <ac:chgData name="Alice Holt (BIE)" userId="203b70e7-47df-4d0b-89fe-71a2b76ad3b3" providerId="ADAL" clId="{99C12201-7041-435C-B6CB-7EDB68D21FEC}" dt="2020-11-24T08:35:38.238" v="36"/>
          <ac:picMkLst>
            <pc:docMk/>
            <pc:sldMk cId="0" sldId="273"/>
            <ac:picMk id="14" creationId="{7398420B-606F-4769-B8AB-6C28E97635C8}"/>
          </ac:picMkLst>
        </pc:picChg>
        <pc:picChg chg="add mod ord modCrop">
          <ac:chgData name="Alice Holt (BIE)" userId="203b70e7-47df-4d0b-89fe-71a2b76ad3b3" providerId="ADAL" clId="{99C12201-7041-435C-B6CB-7EDB68D21FEC}" dt="2020-11-24T08:39:21.754" v="69" actId="167"/>
          <ac:picMkLst>
            <pc:docMk/>
            <pc:sldMk cId="0" sldId="273"/>
            <ac:picMk id="18" creationId="{095A653C-9F3F-4187-A2F7-E61FDA91E915}"/>
          </ac:picMkLst>
        </pc:picChg>
        <pc:picChg chg="add del mod topLvl">
          <ac:chgData name="Alice Holt (BIE)" userId="203b70e7-47df-4d0b-89fe-71a2b76ad3b3" providerId="ADAL" clId="{99C12201-7041-435C-B6CB-7EDB68D21FEC}" dt="2020-11-24T08:36:08.009" v="56" actId="478"/>
          <ac:picMkLst>
            <pc:docMk/>
            <pc:sldMk cId="0" sldId="273"/>
            <ac:picMk id="20" creationId="{31F4CF0B-D8F9-494F-8443-D150BA1BAC38}"/>
          </ac:picMkLst>
        </pc:picChg>
        <pc:picChg chg="add del mod topLvl">
          <ac:chgData name="Alice Holt (BIE)" userId="203b70e7-47df-4d0b-89fe-71a2b76ad3b3" providerId="ADAL" clId="{99C12201-7041-435C-B6CB-7EDB68D21FEC}" dt="2020-11-24T08:36:08.009" v="56" actId="478"/>
          <ac:picMkLst>
            <pc:docMk/>
            <pc:sldMk cId="0" sldId="273"/>
            <ac:picMk id="21" creationId="{AD92D25C-2220-45B8-AB33-408EA336AB9B}"/>
          </ac:picMkLst>
        </pc:picChg>
        <pc:picChg chg="add del mod topLvl">
          <ac:chgData name="Alice Holt (BIE)" userId="203b70e7-47df-4d0b-89fe-71a2b76ad3b3" providerId="ADAL" clId="{99C12201-7041-435C-B6CB-7EDB68D21FEC}" dt="2020-11-24T08:36:08.009" v="56" actId="478"/>
          <ac:picMkLst>
            <pc:docMk/>
            <pc:sldMk cId="0" sldId="273"/>
            <ac:picMk id="22" creationId="{76F50120-DE7E-42FE-BFD7-BED266A17FAA}"/>
          </ac:picMkLst>
        </pc:picChg>
        <pc:picChg chg="add del mod topLvl">
          <ac:chgData name="Alice Holt (BIE)" userId="203b70e7-47df-4d0b-89fe-71a2b76ad3b3" providerId="ADAL" clId="{99C12201-7041-435C-B6CB-7EDB68D21FEC}" dt="2020-11-24T08:36:08.009" v="56" actId="478"/>
          <ac:picMkLst>
            <pc:docMk/>
            <pc:sldMk cId="0" sldId="273"/>
            <ac:picMk id="23" creationId="{4FD0844E-ED9C-48CD-A8F5-B6669D13A8B1}"/>
          </ac:picMkLst>
        </pc:picChg>
        <pc:picChg chg="del">
          <ac:chgData name="Alice Holt (BIE)" userId="203b70e7-47df-4d0b-89fe-71a2b76ad3b3" providerId="ADAL" clId="{99C12201-7041-435C-B6CB-7EDB68D21FEC}" dt="2020-11-24T08:33:48.718" v="0" actId="478"/>
          <ac:picMkLst>
            <pc:docMk/>
            <pc:sldMk cId="0" sldId="273"/>
            <ac:picMk id="24" creationId="{35A0D388-058B-41AB-88B5-CF42BBBC6D8A}"/>
          </ac:picMkLst>
        </pc:picChg>
        <pc:picChg chg="add del mod topLvl">
          <ac:chgData name="Alice Holt (BIE)" userId="203b70e7-47df-4d0b-89fe-71a2b76ad3b3" providerId="ADAL" clId="{99C12201-7041-435C-B6CB-7EDB68D21FEC}" dt="2020-11-24T08:36:08.009" v="56" actId="478"/>
          <ac:picMkLst>
            <pc:docMk/>
            <pc:sldMk cId="0" sldId="273"/>
            <ac:picMk id="25" creationId="{1A29EE86-1043-424F-BE25-BEEFEC4D300C}"/>
          </ac:picMkLst>
        </pc:picChg>
        <pc:picChg chg="add del mod topLvl">
          <ac:chgData name="Alice Holt (BIE)" userId="203b70e7-47df-4d0b-89fe-71a2b76ad3b3" providerId="ADAL" clId="{99C12201-7041-435C-B6CB-7EDB68D21FEC}" dt="2020-11-24T08:36:08.009" v="56" actId="478"/>
          <ac:picMkLst>
            <pc:docMk/>
            <pc:sldMk cId="0" sldId="273"/>
            <ac:picMk id="26" creationId="{6F1E4BE9-6DAD-48D7-B216-0DF707C253A1}"/>
          </ac:picMkLst>
        </pc:picChg>
        <pc:picChg chg="add del mod topLvl">
          <ac:chgData name="Alice Holt (BIE)" userId="203b70e7-47df-4d0b-89fe-71a2b76ad3b3" providerId="ADAL" clId="{99C12201-7041-435C-B6CB-7EDB68D21FEC}" dt="2020-11-24T08:36:08.009" v="56" actId="478"/>
          <ac:picMkLst>
            <pc:docMk/>
            <pc:sldMk cId="0" sldId="273"/>
            <ac:picMk id="27" creationId="{B2D9E472-990F-4748-86DC-82A821EAB259}"/>
          </ac:picMkLst>
        </pc:picChg>
        <pc:picChg chg="add del mod topLvl">
          <ac:chgData name="Alice Holt (BIE)" userId="203b70e7-47df-4d0b-89fe-71a2b76ad3b3" providerId="ADAL" clId="{99C12201-7041-435C-B6CB-7EDB68D21FEC}" dt="2020-11-24T08:36:08.009" v="56" actId="478"/>
          <ac:picMkLst>
            <pc:docMk/>
            <pc:sldMk cId="0" sldId="273"/>
            <ac:picMk id="28" creationId="{61C75079-75A4-4B35-A994-811060757CE7}"/>
          </ac:picMkLst>
        </pc:picChg>
        <pc:picChg chg="add del mod topLvl">
          <ac:chgData name="Alice Holt (BIE)" userId="203b70e7-47df-4d0b-89fe-71a2b76ad3b3" providerId="ADAL" clId="{99C12201-7041-435C-B6CB-7EDB68D21FEC}" dt="2020-11-24T08:36:08.009" v="56" actId="478"/>
          <ac:picMkLst>
            <pc:docMk/>
            <pc:sldMk cId="0" sldId="273"/>
            <ac:picMk id="29" creationId="{C0C43C54-019A-47E3-A681-1158CBFB7FCD}"/>
          </ac:picMkLst>
        </pc:picChg>
        <pc:picChg chg="add del mod topLvl">
          <ac:chgData name="Alice Holt (BIE)" userId="203b70e7-47df-4d0b-89fe-71a2b76ad3b3" providerId="ADAL" clId="{99C12201-7041-435C-B6CB-7EDB68D21FEC}" dt="2020-11-24T08:35:18.399" v="29" actId="478"/>
          <ac:picMkLst>
            <pc:docMk/>
            <pc:sldMk cId="0" sldId="273"/>
            <ac:picMk id="31" creationId="{BA90E852-B424-40CF-8A98-2B52B9BA8BC9}"/>
          </ac:picMkLst>
        </pc:picChg>
        <pc:picChg chg="add del mod">
          <ac:chgData name="Alice Holt (BIE)" userId="203b70e7-47df-4d0b-89fe-71a2b76ad3b3" providerId="ADAL" clId="{99C12201-7041-435C-B6CB-7EDB68D21FEC}" dt="2020-11-24T08:35:00.777" v="22"/>
          <ac:picMkLst>
            <pc:docMk/>
            <pc:sldMk cId="0" sldId="273"/>
            <ac:picMk id="32" creationId="{1DD26929-35C9-47AE-8929-479977C78DEA}"/>
          </ac:picMkLst>
        </pc:picChg>
        <pc:picChg chg="add del">
          <ac:chgData name="Alice Holt (BIE)" userId="203b70e7-47df-4d0b-89fe-71a2b76ad3b3" providerId="ADAL" clId="{99C12201-7041-435C-B6CB-7EDB68D21FEC}" dt="2020-11-24T08:36:05.938" v="55"/>
          <ac:picMkLst>
            <pc:docMk/>
            <pc:sldMk cId="0" sldId="273"/>
            <ac:picMk id="34" creationId="{A667B103-840B-4D45-A06C-804863307F95}"/>
          </ac:picMkLst>
        </pc:picChg>
        <pc:picChg chg="add mod">
          <ac:chgData name="Alice Holt (BIE)" userId="203b70e7-47df-4d0b-89fe-71a2b76ad3b3" providerId="ADAL" clId="{99C12201-7041-435C-B6CB-7EDB68D21FEC}" dt="2020-11-24T08:36:14.602" v="58" actId="164"/>
          <ac:picMkLst>
            <pc:docMk/>
            <pc:sldMk cId="0" sldId="273"/>
            <ac:picMk id="35" creationId="{AD473F02-73B7-465D-8CC4-730C92AC34B6}"/>
          </ac:picMkLst>
        </pc:picChg>
        <pc:picChg chg="del mod">
          <ac:chgData name="Alice Holt (BIE)" userId="203b70e7-47df-4d0b-89fe-71a2b76ad3b3" providerId="ADAL" clId="{99C12201-7041-435C-B6CB-7EDB68D21FEC}" dt="2020-11-24T08:38:59.304" v="61" actId="478"/>
          <ac:picMkLst>
            <pc:docMk/>
            <pc:sldMk cId="0" sldId="273"/>
            <ac:picMk id="1026" creationId="{B5705EE0-9D4B-4CA4-99CA-EF654F57B199}"/>
          </ac:picMkLst>
        </pc:picChg>
      </pc:sldChg>
      <pc:sldChg chg="addSp delSp">
        <pc:chgData name="Alice Holt (BIE)" userId="203b70e7-47df-4d0b-89fe-71a2b76ad3b3" providerId="ADAL" clId="{99C12201-7041-435C-B6CB-7EDB68D21FEC}" dt="2020-11-24T08:35:11.860" v="26"/>
        <pc:sldMkLst>
          <pc:docMk/>
          <pc:sldMk cId="0" sldId="274"/>
        </pc:sldMkLst>
        <pc:picChg chg="del">
          <ac:chgData name="Alice Holt (BIE)" userId="203b70e7-47df-4d0b-89fe-71a2b76ad3b3" providerId="ADAL" clId="{99C12201-7041-435C-B6CB-7EDB68D21FEC}" dt="2020-11-24T08:35:11.656" v="25" actId="478"/>
          <ac:picMkLst>
            <pc:docMk/>
            <pc:sldMk cId="0" sldId="274"/>
            <ac:picMk id="10" creationId="{54BFAA62-F32C-4D78-B846-D802BF930C73}"/>
          </ac:picMkLst>
        </pc:picChg>
        <pc:picChg chg="add">
          <ac:chgData name="Alice Holt (BIE)" userId="203b70e7-47df-4d0b-89fe-71a2b76ad3b3" providerId="ADAL" clId="{99C12201-7041-435C-B6CB-7EDB68D21FEC}" dt="2020-11-24T08:35:11.860" v="26"/>
          <ac:picMkLst>
            <pc:docMk/>
            <pc:sldMk cId="0" sldId="274"/>
            <ac:picMk id="13" creationId="{8C95CFBD-5E56-48BD-B23F-DCBF1AED92DE}"/>
          </ac:picMkLst>
        </pc:picChg>
      </pc:sldChg>
      <pc:sldChg chg="addSp delSp modSp">
        <pc:chgData name="Alice Holt (BIE)" userId="203b70e7-47df-4d0b-89fe-71a2b76ad3b3" providerId="ADAL" clId="{99C12201-7041-435C-B6CB-7EDB68D21FEC}" dt="2020-11-24T08:35:55.372" v="53"/>
        <pc:sldMkLst>
          <pc:docMk/>
          <pc:sldMk cId="2553117367" sldId="275"/>
        </pc:sldMkLst>
        <pc:picChg chg="del">
          <ac:chgData name="Alice Holt (BIE)" userId="203b70e7-47df-4d0b-89fe-71a2b76ad3b3" providerId="ADAL" clId="{99C12201-7041-435C-B6CB-7EDB68D21FEC}" dt="2020-11-24T08:34:24.602" v="7"/>
          <ac:picMkLst>
            <pc:docMk/>
            <pc:sldMk cId="2553117367" sldId="275"/>
            <ac:picMk id="36" creationId="{55217279-6EBA-4A33-AEA8-17B590ED5914}"/>
          </ac:picMkLst>
        </pc:picChg>
        <pc:picChg chg="add mod">
          <ac:chgData name="Alice Holt (BIE)" userId="203b70e7-47df-4d0b-89fe-71a2b76ad3b3" providerId="ADAL" clId="{99C12201-7041-435C-B6CB-7EDB68D21FEC}" dt="2020-11-24T08:35:07.410" v="24"/>
          <ac:picMkLst>
            <pc:docMk/>
            <pc:sldMk cId="2553117367" sldId="275"/>
            <ac:picMk id="41" creationId="{E4339803-77CB-41E7-9EE1-88310ED7165F}"/>
          </ac:picMkLst>
        </pc:picChg>
        <pc:picChg chg="add del mod">
          <ac:chgData name="Alice Holt (BIE)" userId="203b70e7-47df-4d0b-89fe-71a2b76ad3b3" providerId="ADAL" clId="{99C12201-7041-435C-B6CB-7EDB68D21FEC}" dt="2020-11-24T08:35:55.372" v="53"/>
          <ac:picMkLst>
            <pc:docMk/>
            <pc:sldMk cId="2553117367" sldId="275"/>
            <ac:picMk id="42" creationId="{035AE477-F8DD-444D-B304-D7CCF90E1080}"/>
          </ac:picMkLst>
        </pc:picChg>
      </pc:sldChg>
      <pc:sldChg chg="addSp delSp modSp">
        <pc:chgData name="Alice Holt (BIE)" userId="203b70e7-47df-4d0b-89fe-71a2b76ad3b3" providerId="ADAL" clId="{99C12201-7041-435C-B6CB-7EDB68D21FEC}" dt="2020-12-01T11:32:55.053" v="71" actId="108"/>
        <pc:sldMkLst>
          <pc:docMk/>
          <pc:sldMk cId="738193558" sldId="276"/>
        </pc:sldMkLst>
        <pc:graphicFrameChg chg="modGraphic">
          <ac:chgData name="Alice Holt (BIE)" userId="203b70e7-47df-4d0b-89fe-71a2b76ad3b3" providerId="ADAL" clId="{99C12201-7041-435C-B6CB-7EDB68D21FEC}" dt="2020-12-01T11:32:55.053" v="71" actId="108"/>
          <ac:graphicFrameMkLst>
            <pc:docMk/>
            <pc:sldMk cId="738193558" sldId="276"/>
            <ac:graphicFrameMk id="15" creationId="{333A0A37-02FA-4485-900C-AB558B3C95F1}"/>
          </ac:graphicFrameMkLst>
        </pc:graphicFrameChg>
        <pc:graphicFrameChg chg="mod">
          <ac:chgData name="Alice Holt (BIE)" userId="203b70e7-47df-4d0b-89fe-71a2b76ad3b3" providerId="ADAL" clId="{99C12201-7041-435C-B6CB-7EDB68D21FEC}" dt="2020-12-01T11:32:51.525" v="70"/>
          <ac:graphicFrameMkLst>
            <pc:docMk/>
            <pc:sldMk cId="738193558" sldId="276"/>
            <ac:graphicFrameMk id="21" creationId="{00000000-0000-0000-0000-000000000000}"/>
          </ac:graphicFrameMkLst>
        </pc:graphicFrameChg>
        <pc:picChg chg="add">
          <ac:chgData name="Alice Holt (BIE)" userId="203b70e7-47df-4d0b-89fe-71a2b76ad3b3" providerId="ADAL" clId="{99C12201-7041-435C-B6CB-7EDB68D21FEC}" dt="2020-11-24T08:35:14.647" v="28"/>
          <ac:picMkLst>
            <pc:docMk/>
            <pc:sldMk cId="738193558" sldId="276"/>
            <ac:picMk id="9" creationId="{2ABA2717-3504-4359-8AAE-BE95E2063355}"/>
          </ac:picMkLst>
        </pc:picChg>
        <pc:picChg chg="del">
          <ac:chgData name="Alice Holt (BIE)" userId="203b70e7-47df-4d0b-89fe-71a2b76ad3b3" providerId="ADAL" clId="{99C12201-7041-435C-B6CB-7EDB68D21FEC}" dt="2020-11-24T08:35:14.420" v="27" actId="478"/>
          <ac:picMkLst>
            <pc:docMk/>
            <pc:sldMk cId="738193558" sldId="276"/>
            <ac:picMk id="10" creationId="{F389FA8E-4418-431D-8545-650E19E28F8D}"/>
          </ac:picMkLst>
        </pc:picChg>
      </pc:sldChg>
    </pc:docChg>
  </pc:docChgLst>
  <pc:docChgLst>
    <pc:chgData name="Salim Hasan (BIE)" userId="29ac4ced-5ac4-4379-8a1b-4dfcb6c0e457" providerId="ADAL" clId="{8D6FDE43-26FE-49A3-8FC6-B03D45CE5729}"/>
    <pc:docChg chg="custSel modSld">
      <pc:chgData name="Salim Hasan (BIE)" userId="29ac4ced-5ac4-4379-8a1b-4dfcb6c0e457" providerId="ADAL" clId="{8D6FDE43-26FE-49A3-8FC6-B03D45CE5729}" dt="2022-02-08T16:48:18.358" v="146" actId="13926"/>
      <pc:docMkLst>
        <pc:docMk/>
      </pc:docMkLst>
      <pc:sldChg chg="modSp mod">
        <pc:chgData name="Salim Hasan (BIE)" userId="29ac4ced-5ac4-4379-8a1b-4dfcb6c0e457" providerId="ADAL" clId="{8D6FDE43-26FE-49A3-8FC6-B03D45CE5729}" dt="2022-02-08T16:47:33.252" v="139" actId="13926"/>
        <pc:sldMkLst>
          <pc:docMk/>
          <pc:sldMk cId="0" sldId="273"/>
        </pc:sldMkLst>
        <pc:spChg chg="mod">
          <ac:chgData name="Salim Hasan (BIE)" userId="29ac4ced-5ac4-4379-8a1b-4dfcb6c0e457" providerId="ADAL" clId="{8D6FDE43-26FE-49A3-8FC6-B03D45CE5729}" dt="2022-02-08T16:47:33.252" v="139" actId="13926"/>
          <ac:spMkLst>
            <pc:docMk/>
            <pc:sldMk cId="0" sldId="273"/>
            <ac:spMk id="56" creationId="{00000000-0000-0000-0000-000000000000}"/>
          </ac:spMkLst>
        </pc:spChg>
      </pc:sldChg>
      <pc:sldChg chg="modSp mod">
        <pc:chgData name="Salim Hasan (BIE)" userId="29ac4ced-5ac4-4379-8a1b-4dfcb6c0e457" providerId="ADAL" clId="{8D6FDE43-26FE-49A3-8FC6-B03D45CE5729}" dt="2022-02-08T16:47:57.793" v="143" actId="13926"/>
        <pc:sldMkLst>
          <pc:docMk/>
          <pc:sldMk cId="0" sldId="274"/>
        </pc:sldMkLst>
        <pc:spChg chg="mod">
          <ac:chgData name="Salim Hasan (BIE)" userId="29ac4ced-5ac4-4379-8a1b-4dfcb6c0e457" providerId="ADAL" clId="{8D6FDE43-26FE-49A3-8FC6-B03D45CE5729}" dt="2022-02-08T16:47:57.793" v="143" actId="13926"/>
          <ac:spMkLst>
            <pc:docMk/>
            <pc:sldMk cId="0" sldId="274"/>
            <ac:spMk id="9" creationId="{BD2E14A7-7438-457E-BB56-4DB84997AD19}"/>
          </ac:spMkLst>
        </pc:spChg>
        <pc:graphicFrameChg chg="modGraphic">
          <ac:chgData name="Salim Hasan (BIE)" userId="29ac4ced-5ac4-4379-8a1b-4dfcb6c0e457" providerId="ADAL" clId="{8D6FDE43-26FE-49A3-8FC6-B03D45CE5729}" dt="2022-02-08T16:47:48.248" v="141" actId="13926"/>
          <ac:graphicFrameMkLst>
            <pc:docMk/>
            <pc:sldMk cId="0" sldId="274"/>
            <ac:graphicFrameMk id="2" creationId="{1E987AB6-9C84-4861-8380-49E03C7F503D}"/>
          </ac:graphicFrameMkLst>
        </pc:graphicFrameChg>
        <pc:graphicFrameChg chg="mod modGraphic">
          <ac:chgData name="Salim Hasan (BIE)" userId="29ac4ced-5ac4-4379-8a1b-4dfcb6c0e457" providerId="ADAL" clId="{8D6FDE43-26FE-49A3-8FC6-B03D45CE5729}" dt="2022-02-08T16:47:53.225" v="142" actId="13926"/>
          <ac:graphicFrameMkLst>
            <pc:docMk/>
            <pc:sldMk cId="0" sldId="274"/>
            <ac:graphicFrameMk id="16" creationId="{00000000-0000-0000-0000-000000000000}"/>
          </ac:graphicFrameMkLst>
        </pc:graphicFrameChg>
      </pc:sldChg>
      <pc:sldChg chg="modSp mod">
        <pc:chgData name="Salim Hasan (BIE)" userId="29ac4ced-5ac4-4379-8a1b-4dfcb6c0e457" providerId="ADAL" clId="{8D6FDE43-26FE-49A3-8FC6-B03D45CE5729}" dt="2022-02-08T16:47:40.204" v="140" actId="13926"/>
        <pc:sldMkLst>
          <pc:docMk/>
          <pc:sldMk cId="2553117367" sldId="275"/>
        </pc:sldMkLst>
        <pc:spChg chg="mod">
          <ac:chgData name="Salim Hasan (BIE)" userId="29ac4ced-5ac4-4379-8a1b-4dfcb6c0e457" providerId="ADAL" clId="{8D6FDE43-26FE-49A3-8FC6-B03D45CE5729}" dt="2022-02-08T16:47:40.204" v="140" actId="13926"/>
          <ac:spMkLst>
            <pc:docMk/>
            <pc:sldMk cId="2553117367" sldId="275"/>
            <ac:spMk id="34" creationId="{509AE4C0-9E18-4774-A6A1-5C4145D60F57}"/>
          </ac:spMkLst>
        </pc:spChg>
      </pc:sldChg>
      <pc:sldChg chg="modSp mod">
        <pc:chgData name="Salim Hasan (BIE)" userId="29ac4ced-5ac4-4379-8a1b-4dfcb6c0e457" providerId="ADAL" clId="{8D6FDE43-26FE-49A3-8FC6-B03D45CE5729}" dt="2022-02-08T16:48:18.358" v="146" actId="13926"/>
        <pc:sldMkLst>
          <pc:docMk/>
          <pc:sldMk cId="738193558" sldId="276"/>
        </pc:sldMkLst>
        <pc:spChg chg="mod">
          <ac:chgData name="Salim Hasan (BIE)" userId="29ac4ced-5ac4-4379-8a1b-4dfcb6c0e457" providerId="ADAL" clId="{8D6FDE43-26FE-49A3-8FC6-B03D45CE5729}" dt="2022-02-08T16:48:18.358" v="146" actId="13926"/>
          <ac:spMkLst>
            <pc:docMk/>
            <pc:sldMk cId="738193558" sldId="276"/>
            <ac:spMk id="8" creationId="{8797DADA-8778-4299-985D-11A21F2C20D2}"/>
          </ac:spMkLst>
        </pc:spChg>
        <pc:spChg chg="mod">
          <ac:chgData name="Salim Hasan (BIE)" userId="29ac4ced-5ac4-4379-8a1b-4dfcb6c0e457" providerId="ADAL" clId="{8D6FDE43-26FE-49A3-8FC6-B03D45CE5729}" dt="2022-02-08T16:48:11.685" v="145" actId="13926"/>
          <ac:spMkLst>
            <pc:docMk/>
            <pc:sldMk cId="738193558" sldId="276"/>
            <ac:spMk id="12" creationId="{2363519D-FAC7-42F9-8579-2D7171CD0E05}"/>
          </ac:spMkLst>
        </pc:spChg>
        <pc:graphicFrameChg chg="mod modGraphic">
          <ac:chgData name="Salim Hasan (BIE)" userId="29ac4ced-5ac4-4379-8a1b-4dfcb6c0e457" providerId="ADAL" clId="{8D6FDE43-26FE-49A3-8FC6-B03D45CE5729}" dt="2022-02-08T16:48:07.008" v="144" actId="13926"/>
          <ac:graphicFrameMkLst>
            <pc:docMk/>
            <pc:sldMk cId="738193558" sldId="276"/>
            <ac:graphicFrameMk id="15" creationId="{333A0A37-02FA-4485-900C-AB558B3C95F1}"/>
          </ac:graphicFrameMkLst>
        </pc:graphicFrameChg>
        <pc:graphicFrameChg chg="modGraphic">
          <ac:chgData name="Salim Hasan (BIE)" userId="29ac4ced-5ac4-4379-8a1b-4dfcb6c0e457" providerId="ADAL" clId="{8D6FDE43-26FE-49A3-8FC6-B03D45CE5729}" dt="2022-02-08T16:23:38.315" v="97" actId="20577"/>
          <ac:graphicFrameMkLst>
            <pc:docMk/>
            <pc:sldMk cId="738193558" sldId="276"/>
            <ac:graphicFrameMk id="21" creationId="{00000000-0000-0000-0000-000000000000}"/>
          </ac:graphicFrameMkLst>
        </pc:graphicFrameChg>
      </pc:sldChg>
    </pc:docChg>
  </pc:docChgLst>
  <pc:docChgLst>
    <pc:chgData name="Alice Holt (BIE)" userId="203b70e7-47df-4d0b-89fe-71a2b76ad3b3" providerId="ADAL" clId="{3C4C4746-37B0-4F69-8F16-73FF24D72CED}"/>
    <pc:docChg chg="undo custSel modSld">
      <pc:chgData name="Alice Holt (BIE)" userId="203b70e7-47df-4d0b-89fe-71a2b76ad3b3" providerId="ADAL" clId="{3C4C4746-37B0-4F69-8F16-73FF24D72CED}" dt="2021-06-08T06:38:44.890" v="309" actId="20577"/>
      <pc:docMkLst>
        <pc:docMk/>
      </pc:docMkLst>
      <pc:sldChg chg="modSp mod">
        <pc:chgData name="Alice Holt (BIE)" userId="203b70e7-47df-4d0b-89fe-71a2b76ad3b3" providerId="ADAL" clId="{3C4C4746-37B0-4F69-8F16-73FF24D72CED}" dt="2021-06-08T06:38:44.890" v="309" actId="20577"/>
        <pc:sldMkLst>
          <pc:docMk/>
          <pc:sldMk cId="738193558" sldId="276"/>
        </pc:sldMkLst>
        <pc:spChg chg="mod">
          <ac:chgData name="Alice Holt (BIE)" userId="203b70e7-47df-4d0b-89fe-71a2b76ad3b3" providerId="ADAL" clId="{3C4C4746-37B0-4F69-8F16-73FF24D72CED}" dt="2021-05-26T08:22:00.433" v="2" actId="1076"/>
          <ac:spMkLst>
            <pc:docMk/>
            <pc:sldMk cId="738193558" sldId="276"/>
            <ac:spMk id="13" creationId="{1701E4C2-786B-44A1-A130-B4850BB64301}"/>
          </ac:spMkLst>
        </pc:spChg>
        <pc:graphicFrameChg chg="mod modGraphic">
          <ac:chgData name="Alice Holt (BIE)" userId="203b70e7-47df-4d0b-89fe-71a2b76ad3b3" providerId="ADAL" clId="{3C4C4746-37B0-4F69-8F16-73FF24D72CED}" dt="2021-06-08T06:38:44.890" v="309" actId="20577"/>
          <ac:graphicFrameMkLst>
            <pc:docMk/>
            <pc:sldMk cId="738193558" sldId="276"/>
            <ac:graphicFrameMk id="11" creationId="{9C724F64-FC29-4C31-8C94-114B1E7C4916}"/>
          </ac:graphicFrameMkLst>
        </pc:graphicFrameChg>
        <pc:graphicFrameChg chg="mod modGraphic">
          <ac:chgData name="Alice Holt (BIE)" userId="203b70e7-47df-4d0b-89fe-71a2b76ad3b3" providerId="ADAL" clId="{3C4C4746-37B0-4F69-8F16-73FF24D72CED}" dt="2021-05-26T08:22:59.357" v="32" actId="13219"/>
          <ac:graphicFrameMkLst>
            <pc:docMk/>
            <pc:sldMk cId="738193558" sldId="276"/>
            <ac:graphicFrameMk id="21"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9" y="0"/>
            <a:ext cx="2889938" cy="496332"/>
          </a:xfrm>
          <a:prstGeom prst="rect">
            <a:avLst/>
          </a:prstGeom>
        </p:spPr>
        <p:txBody>
          <a:bodyPr vert="horz" lIns="91440" tIns="45720" rIns="91440" bIns="45720" rtlCol="0"/>
          <a:lstStyle>
            <a:lvl1pPr algn="r">
              <a:defRPr sz="1200"/>
            </a:lvl1pPr>
          </a:lstStyle>
          <a:p>
            <a:fld id="{3FD3DA20-DB84-415C-8BC2-519EB85425EB}" type="datetimeFigureOut">
              <a:rPr lang="en-GB" smtClean="0"/>
              <a:pPr/>
              <a:t>08/02/2022</a:t>
            </a:fld>
            <a:endParaRPr lang="en-GB"/>
          </a:p>
        </p:txBody>
      </p:sp>
      <p:sp>
        <p:nvSpPr>
          <p:cNvPr id="4" name="Slide Image Placeholder 3"/>
          <p:cNvSpPr>
            <a:spLocks noGrp="1" noRot="1" noChangeAspect="1"/>
          </p:cNvSpPr>
          <p:nvPr>
            <p:ph type="sldImg" idx="2"/>
          </p:nvPr>
        </p:nvSpPr>
        <p:spPr>
          <a:xfrm>
            <a:off x="1897063" y="744538"/>
            <a:ext cx="287496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5"/>
            <a:ext cx="533527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4"/>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9" y="9428584"/>
            <a:ext cx="2889938" cy="496332"/>
          </a:xfrm>
          <a:prstGeom prst="rect">
            <a:avLst/>
          </a:prstGeom>
        </p:spPr>
        <p:txBody>
          <a:bodyPr vert="horz" lIns="91440" tIns="45720" rIns="91440" bIns="45720" rtlCol="0" anchor="b"/>
          <a:lstStyle>
            <a:lvl1pPr algn="r">
              <a:defRPr sz="1200"/>
            </a:lvl1pPr>
          </a:lstStyle>
          <a:p>
            <a:fld id="{CCF431DD-8B01-494F-A04A-FCE53F812CE5}" type="slidenum">
              <a:rPr lang="en-GB" smtClean="0"/>
              <a:pPr/>
              <a:t>‹#›</a:t>
            </a:fld>
            <a:endParaRPr lang="en-GB"/>
          </a:p>
        </p:txBody>
      </p:sp>
    </p:spTree>
    <p:extLst>
      <p:ext uri="{BB962C8B-B14F-4D97-AF65-F5344CB8AC3E}">
        <p14:creationId xmlns:p14="http://schemas.microsoft.com/office/powerpoint/2010/main" val="135033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F431DD-8B01-494F-A04A-FCE53F812CE5}"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F431DD-8B01-494F-A04A-FCE53F812CE5}" type="slidenum">
              <a:rPr lang="en-GB" smtClean="0"/>
              <a:pPr/>
              <a:t>2</a:t>
            </a:fld>
            <a:endParaRPr lang="en-GB"/>
          </a:p>
        </p:txBody>
      </p:sp>
    </p:spTree>
    <p:extLst>
      <p:ext uri="{BB962C8B-B14F-4D97-AF65-F5344CB8AC3E}">
        <p14:creationId xmlns:p14="http://schemas.microsoft.com/office/powerpoint/2010/main" val="88908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F431DD-8B01-494F-A04A-FCE53F812CE5}" type="slidenum">
              <a:rPr lang="en-GB" smtClean="0"/>
              <a:pPr/>
              <a:t>3</a:t>
            </a:fld>
            <a:endParaRPr lang="en-GB"/>
          </a:p>
        </p:txBody>
      </p:sp>
    </p:spTree>
    <p:extLst>
      <p:ext uri="{BB962C8B-B14F-4D97-AF65-F5344CB8AC3E}">
        <p14:creationId xmlns:p14="http://schemas.microsoft.com/office/powerpoint/2010/main" val="298629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F431DD-8B01-494F-A04A-FCE53F812CE5}" type="slidenum">
              <a:rPr lang="en-GB" smtClean="0"/>
              <a:pPr/>
              <a:t>4</a:t>
            </a:fld>
            <a:endParaRPr lang="en-GB"/>
          </a:p>
        </p:txBody>
      </p:sp>
    </p:spTree>
    <p:extLst>
      <p:ext uri="{BB962C8B-B14F-4D97-AF65-F5344CB8AC3E}">
        <p14:creationId xmlns:p14="http://schemas.microsoft.com/office/powerpoint/2010/main" val="74276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66738" y="3317940"/>
            <a:ext cx="6423025" cy="2289428"/>
          </a:xfrm>
        </p:spPr>
        <p:txBody>
          <a:bodyPr/>
          <a:lstStyle/>
          <a:p>
            <a:r>
              <a:rPr lang="zh-CN" altLang="en-US"/>
              <a:t>单击此处编辑母版标题样式</a:t>
            </a:r>
          </a:p>
        </p:txBody>
      </p:sp>
      <p:sp>
        <p:nvSpPr>
          <p:cNvPr id="3" name="副标题 2"/>
          <p:cNvSpPr>
            <a:spLocks noGrp="1"/>
          </p:cNvSpPr>
          <p:nvPr>
            <p:ph type="subTitle" idx="1"/>
          </p:nvPr>
        </p:nvSpPr>
        <p:spPr>
          <a:xfrm>
            <a:off x="1133475" y="6052397"/>
            <a:ext cx="5289550" cy="27295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78462" y="665074"/>
            <a:ext cx="1700213" cy="141939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77825" y="665074"/>
            <a:ext cx="4974696" cy="141939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96911" y="6863339"/>
            <a:ext cx="6423025" cy="212130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596911" y="4526937"/>
            <a:ext cx="6423025" cy="233640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77825" y="3881643"/>
            <a:ext cx="3337454" cy="109773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841221" y="3881643"/>
            <a:ext cx="3337454" cy="109773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77825" y="427724"/>
            <a:ext cx="6800850" cy="1780117"/>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377825" y="2390796"/>
            <a:ext cx="3338766" cy="9963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377825" y="3387168"/>
            <a:ext cx="3338766" cy="61537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838598" y="2390796"/>
            <a:ext cx="3340078" cy="9963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3838598" y="3387168"/>
            <a:ext cx="3340078" cy="61537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77826" y="425251"/>
            <a:ext cx="2486036" cy="180978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2954382" y="425251"/>
            <a:ext cx="4224293" cy="91156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377826" y="2235036"/>
            <a:ext cx="2486036" cy="73058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81127" y="7476490"/>
            <a:ext cx="4533900" cy="88264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481127" y="954340"/>
            <a:ext cx="4533900" cy="64084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481127" y="8359132"/>
            <a:ext cx="4533900" cy="1253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7C8ABE9-0A68-4FC2-84A1-A94E2C6093BF}" type="datetimeFigureOut">
              <a:rPr lang="zh-CN" altLang="en-US" smtClean="0"/>
              <a:pPr/>
              <a:t>2022/2/8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BF1C4-787E-4645-B477-D39B2772843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77825" y="427724"/>
            <a:ext cx="6800850" cy="178011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377825" y="2492164"/>
            <a:ext cx="6800850" cy="704876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377825" y="9899428"/>
            <a:ext cx="1763183" cy="568648"/>
          </a:xfrm>
          <a:prstGeom prst="rect">
            <a:avLst/>
          </a:prstGeom>
        </p:spPr>
        <p:txBody>
          <a:bodyPr vert="horz" lIns="91440" tIns="45720" rIns="91440" bIns="45720" rtlCol="0" anchor="ctr"/>
          <a:lstStyle>
            <a:lvl1pPr algn="l">
              <a:defRPr sz="1200">
                <a:solidFill>
                  <a:schemeClr val="tx1">
                    <a:tint val="75000"/>
                  </a:schemeClr>
                </a:solidFill>
              </a:defRPr>
            </a:lvl1pPr>
          </a:lstStyle>
          <a:p>
            <a:fld id="{E7C8ABE9-0A68-4FC2-84A1-A94E2C6093BF}" type="datetimeFigureOut">
              <a:rPr lang="zh-CN" altLang="en-US" smtClean="0"/>
              <a:pPr/>
              <a:t>2022/2/8</a:t>
            </a:fld>
            <a:endParaRPr lang="zh-CN" altLang="en-US"/>
          </a:p>
        </p:txBody>
      </p:sp>
      <p:sp>
        <p:nvSpPr>
          <p:cNvPr id="5" name="页脚占位符 4"/>
          <p:cNvSpPr>
            <a:spLocks noGrp="1"/>
          </p:cNvSpPr>
          <p:nvPr>
            <p:ph type="ftr" sz="quarter" idx="3"/>
          </p:nvPr>
        </p:nvSpPr>
        <p:spPr>
          <a:xfrm>
            <a:off x="2581804" y="9899428"/>
            <a:ext cx="2392892" cy="56864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415492" y="9899428"/>
            <a:ext cx="1763183" cy="568648"/>
          </a:xfrm>
          <a:prstGeom prst="rect">
            <a:avLst/>
          </a:prstGeom>
        </p:spPr>
        <p:txBody>
          <a:bodyPr vert="horz" lIns="91440" tIns="45720" rIns="91440" bIns="45720" rtlCol="0" anchor="ctr"/>
          <a:lstStyle>
            <a:lvl1pPr algn="r">
              <a:defRPr sz="1200">
                <a:solidFill>
                  <a:schemeClr val="tx1">
                    <a:tint val="75000"/>
                  </a:schemeClr>
                </a:solidFill>
              </a:defRPr>
            </a:lvl1pPr>
          </a:lstStyle>
          <a:p>
            <a:fld id="{4D8BF1C4-787E-4645-B477-D39B2772843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support.brother.com/g/s/es/dev/en/index.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indoor, counter, kitchen, table&#10;&#10;Description automatically generated">
            <a:extLst>
              <a:ext uri="{FF2B5EF4-FFF2-40B4-BE49-F238E27FC236}">
                <a16:creationId xmlns:a16="http://schemas.microsoft.com/office/drawing/2014/main" id="{095A653C-9F3F-4187-A2F7-E61FDA91E9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07380"/>
            <a:ext cx="7772400" cy="8951019"/>
          </a:xfrm>
          <a:prstGeom prst="rect">
            <a:avLst/>
          </a:prstGeom>
        </p:spPr>
      </p:pic>
      <p:sp>
        <p:nvSpPr>
          <p:cNvPr id="150" name="TextBox 1"/>
          <p:cNvSpPr txBox="1"/>
          <p:nvPr/>
        </p:nvSpPr>
        <p:spPr>
          <a:xfrm>
            <a:off x="457200" y="334822"/>
            <a:ext cx="2723083" cy="261975"/>
          </a:xfrm>
          <a:prstGeom prst="rect">
            <a:avLst/>
          </a:prstGeom>
          <a:noFill/>
        </p:spPr>
        <p:txBody>
          <a:bodyPr wrap="none" lIns="0" tIns="0" rIns="0" rtlCol="0">
            <a:spAutoFit/>
          </a:bodyPr>
          <a:lstStyle/>
          <a:p>
            <a:r>
              <a:rPr lang="en-US" altLang="zh-CN" sz="1800" dirty="0">
                <a:solidFill>
                  <a:srgbClr val="FFFFFF"/>
                </a:solidFill>
                <a:latin typeface="Calibri"/>
              </a:rPr>
              <a:t>Advanced Specification Sheet</a:t>
            </a:r>
          </a:p>
        </p:txBody>
      </p:sp>
      <p:sp>
        <p:nvSpPr>
          <p:cNvPr id="72" name="Round Single Corner Rectangle 39">
            <a:extLst>
              <a:ext uri="{FF2B5EF4-FFF2-40B4-BE49-F238E27FC236}">
                <a16:creationId xmlns:a16="http://schemas.microsoft.com/office/drawing/2014/main" id="{B4FE6465-350C-4E55-A65B-FBF5A31B02DC}"/>
              </a:ext>
            </a:extLst>
          </p:cNvPr>
          <p:cNvSpPr/>
          <p:nvPr/>
        </p:nvSpPr>
        <p:spPr>
          <a:xfrm rot="10800000" flipH="1">
            <a:off x="357808" y="7369460"/>
            <a:ext cx="7008192" cy="2196244"/>
          </a:xfrm>
          <a:prstGeom prst="round1Rect">
            <a:avLst>
              <a:gd name="adj" fmla="val 26116"/>
            </a:avLst>
          </a:prstGeom>
          <a:solidFill>
            <a:srgbClr val="2BB6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TextBox 3"/>
          <p:cNvSpPr txBox="1"/>
          <p:nvPr/>
        </p:nvSpPr>
        <p:spPr>
          <a:xfrm>
            <a:off x="573832" y="7657492"/>
            <a:ext cx="6436568" cy="1862048"/>
          </a:xfrm>
          <a:prstGeom prst="rect">
            <a:avLst/>
          </a:prstGeom>
          <a:noFill/>
        </p:spPr>
        <p:txBody>
          <a:bodyPr wrap="square" lIns="0" tIns="0" rIns="0" rtlCol="0">
            <a:spAutoFit/>
          </a:bodyPr>
          <a:lstStyle/>
          <a:p>
            <a:r>
              <a:rPr lang="en-GB" sz="3400" b="1" dirty="0">
                <a:solidFill>
                  <a:schemeClr val="bg1"/>
                </a:solidFill>
              </a:rPr>
              <a:t>Desktop label, wristband &amp; receipt printers</a:t>
            </a:r>
          </a:p>
          <a:p>
            <a:r>
              <a:rPr lang="en-GB" sz="1400" b="1" dirty="0">
                <a:solidFill>
                  <a:schemeClr val="bg1"/>
                </a:solidFill>
              </a:rPr>
              <a:t> </a:t>
            </a:r>
            <a:r>
              <a:rPr lang="en-GB" sz="700" b="1" dirty="0">
                <a:solidFill>
                  <a:schemeClr val="bg1"/>
                </a:solidFill>
              </a:rPr>
              <a:t> </a:t>
            </a:r>
          </a:p>
          <a:p>
            <a:r>
              <a:rPr lang="en-GB" b="1" dirty="0">
                <a:solidFill>
                  <a:schemeClr val="bg1"/>
                </a:solidFill>
              </a:rPr>
              <a:t>TD-4210D / TD-4410D / TD-4420DN / TD-4520DN / TD-4550DNWB </a:t>
            </a:r>
            <a:r>
              <a:rPr lang="en-GB" b="1" dirty="0">
                <a:solidFill>
                  <a:schemeClr val="bg1"/>
                </a:solidFill>
                <a:latin typeface="Helvetica" panose="020B0604020202020204" pitchFamily="34" charset="0"/>
                <a:cs typeface="Helvetica" panose="020B0604020202020204" pitchFamily="34" charset="0"/>
              </a:rPr>
              <a:t>Data Sheet</a:t>
            </a:r>
            <a:endParaRPr lang="en-US" altLang="zh-CN" b="1" dirty="0">
              <a:solidFill>
                <a:schemeClr val="bg1"/>
              </a:solidFill>
            </a:endParaRPr>
          </a:p>
        </p:txBody>
      </p:sp>
      <p:grpSp>
        <p:nvGrpSpPr>
          <p:cNvPr id="16" name="Group 15">
            <a:extLst>
              <a:ext uri="{FF2B5EF4-FFF2-40B4-BE49-F238E27FC236}">
                <a16:creationId xmlns:a16="http://schemas.microsoft.com/office/drawing/2014/main" id="{2D60D286-A6FE-46B4-893C-30BBADBD4816}"/>
              </a:ext>
            </a:extLst>
          </p:cNvPr>
          <p:cNvGrpSpPr/>
          <p:nvPr/>
        </p:nvGrpSpPr>
        <p:grpSpPr>
          <a:xfrm>
            <a:off x="0" y="0"/>
            <a:ext cx="7772400" cy="1109700"/>
            <a:chOff x="0" y="0"/>
            <a:chExt cx="7772400" cy="1109700"/>
          </a:xfrm>
        </p:grpSpPr>
        <p:sp>
          <p:nvSpPr>
            <p:cNvPr id="30" name="Rectangle 29">
              <a:extLst>
                <a:ext uri="{FF2B5EF4-FFF2-40B4-BE49-F238E27FC236}">
                  <a16:creationId xmlns:a16="http://schemas.microsoft.com/office/drawing/2014/main" id="{C2A1CD7B-7ED5-4004-A421-217402FBF33C}"/>
                </a:ext>
              </a:extLst>
            </p:cNvPr>
            <p:cNvSpPr/>
            <p:nvPr/>
          </p:nvSpPr>
          <p:spPr>
            <a:xfrm>
              <a:off x="0" y="0"/>
              <a:ext cx="7772400" cy="1109700"/>
            </a:xfrm>
            <a:prstGeom prst="rect">
              <a:avLst/>
            </a:prstGeom>
            <a:solidFill>
              <a:srgbClr val="0D2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descr="Logo&#10;&#10;Description automatically generated">
              <a:extLst>
                <a:ext uri="{FF2B5EF4-FFF2-40B4-BE49-F238E27FC236}">
                  <a16:creationId xmlns:a16="http://schemas.microsoft.com/office/drawing/2014/main" id="{AD473F02-73B7-465D-8CC4-730C92AC3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308" y="276672"/>
              <a:ext cx="1313284" cy="495887"/>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633F70-92D8-4EDD-982A-9D7404CA2AA3}"/>
              </a:ext>
            </a:extLst>
          </p:cNvPr>
          <p:cNvSpPr/>
          <p:nvPr/>
        </p:nvSpPr>
        <p:spPr>
          <a:xfrm>
            <a:off x="0" y="3948947"/>
            <a:ext cx="7772400" cy="2110599"/>
          </a:xfrm>
          <a:prstGeom prst="rect">
            <a:avLst/>
          </a:prstGeom>
          <a:solidFill>
            <a:srgbClr val="8A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Helvetica" panose="020B0604020202020204" pitchFamily="34" charset="0"/>
              <a:cs typeface="Helvetica" panose="020B0604020202020204" pitchFamily="34" charset="0"/>
            </a:endParaRPr>
          </a:p>
        </p:txBody>
      </p:sp>
      <p:pic>
        <p:nvPicPr>
          <p:cNvPr id="2" name="Image 2"/>
          <p:cNvPicPr>
            <a:picLocks noChangeAspect="1"/>
          </p:cNvPicPr>
          <p:nvPr/>
        </p:nvPicPr>
        <p:blipFill>
          <a:blip r:embed="rId3" cstate="print"/>
          <a:stretch>
            <a:fillRect/>
          </a:stretch>
        </p:blipFill>
        <p:spPr>
          <a:xfrm>
            <a:off x="6121400" y="152400"/>
            <a:ext cx="1244600" cy="266700"/>
          </a:xfrm>
          <a:prstGeom prst="rect">
            <a:avLst/>
          </a:prstGeom>
        </p:spPr>
      </p:pic>
      <p:pic>
        <p:nvPicPr>
          <p:cNvPr id="3" name="Image 3"/>
          <p:cNvPicPr>
            <a:picLocks noChangeAspect="1"/>
          </p:cNvPicPr>
          <p:nvPr/>
        </p:nvPicPr>
        <p:blipFill>
          <a:blip r:embed="rId4" cstate="print"/>
          <a:stretch>
            <a:fillRect/>
          </a:stretch>
        </p:blipFill>
        <p:spPr>
          <a:xfrm>
            <a:off x="7327900" y="368300"/>
            <a:ext cx="25400" cy="38100"/>
          </a:xfrm>
          <a:prstGeom prst="rect">
            <a:avLst/>
          </a:prstGeom>
        </p:spPr>
      </p:pic>
      <p:pic>
        <p:nvPicPr>
          <p:cNvPr id="5" name="Image 5"/>
          <p:cNvPicPr>
            <a:picLocks noChangeAspect="1"/>
          </p:cNvPicPr>
          <p:nvPr/>
        </p:nvPicPr>
        <p:blipFill>
          <a:blip r:embed="rId5" cstate="print"/>
          <a:stretch>
            <a:fillRect/>
          </a:stretch>
        </p:blipFill>
        <p:spPr>
          <a:xfrm>
            <a:off x="6324600" y="469900"/>
            <a:ext cx="139700" cy="101600"/>
          </a:xfrm>
          <a:prstGeom prst="rect">
            <a:avLst/>
          </a:prstGeom>
        </p:spPr>
      </p:pic>
      <p:pic>
        <p:nvPicPr>
          <p:cNvPr id="6" name="Image 6"/>
          <p:cNvPicPr>
            <a:picLocks noChangeAspect="1"/>
          </p:cNvPicPr>
          <p:nvPr/>
        </p:nvPicPr>
        <p:blipFill>
          <a:blip r:embed="rId6" cstate="print"/>
          <a:stretch>
            <a:fillRect/>
          </a:stretch>
        </p:blipFill>
        <p:spPr>
          <a:xfrm>
            <a:off x="6400800" y="457200"/>
            <a:ext cx="50800" cy="114300"/>
          </a:xfrm>
          <a:prstGeom prst="rect">
            <a:avLst/>
          </a:prstGeom>
        </p:spPr>
      </p:pic>
      <p:pic>
        <p:nvPicPr>
          <p:cNvPr id="7" name="Image 7"/>
          <p:cNvPicPr>
            <a:picLocks noChangeAspect="1"/>
          </p:cNvPicPr>
          <p:nvPr/>
        </p:nvPicPr>
        <p:blipFill>
          <a:blip r:embed="rId7" cstate="print"/>
          <a:stretch>
            <a:fillRect/>
          </a:stretch>
        </p:blipFill>
        <p:spPr>
          <a:xfrm>
            <a:off x="6502400" y="457200"/>
            <a:ext cx="622300" cy="152400"/>
          </a:xfrm>
          <a:prstGeom prst="rect">
            <a:avLst/>
          </a:prstGeom>
        </p:spPr>
      </p:pic>
      <p:pic>
        <p:nvPicPr>
          <p:cNvPr id="8" name="Image 8"/>
          <p:cNvPicPr>
            <a:picLocks noChangeAspect="1"/>
          </p:cNvPicPr>
          <p:nvPr/>
        </p:nvPicPr>
        <p:blipFill>
          <a:blip r:embed="rId8" cstate="print"/>
          <a:stretch>
            <a:fillRect/>
          </a:stretch>
        </p:blipFill>
        <p:spPr>
          <a:xfrm>
            <a:off x="6667500" y="482600"/>
            <a:ext cx="76200" cy="88900"/>
          </a:xfrm>
          <a:prstGeom prst="rect">
            <a:avLst/>
          </a:prstGeom>
        </p:spPr>
      </p:pic>
      <p:pic>
        <p:nvPicPr>
          <p:cNvPr id="9" name="Image 9"/>
          <p:cNvPicPr>
            <a:picLocks noChangeAspect="1"/>
          </p:cNvPicPr>
          <p:nvPr/>
        </p:nvPicPr>
        <p:blipFill>
          <a:blip r:embed="rId9" cstate="print"/>
          <a:stretch>
            <a:fillRect/>
          </a:stretch>
        </p:blipFill>
        <p:spPr>
          <a:xfrm>
            <a:off x="6769100" y="482600"/>
            <a:ext cx="38100" cy="88900"/>
          </a:xfrm>
          <a:prstGeom prst="rect">
            <a:avLst/>
          </a:prstGeom>
        </p:spPr>
      </p:pic>
      <p:pic>
        <p:nvPicPr>
          <p:cNvPr id="10" name="Image 10"/>
          <p:cNvPicPr>
            <a:picLocks noChangeAspect="1"/>
          </p:cNvPicPr>
          <p:nvPr/>
        </p:nvPicPr>
        <p:blipFill>
          <a:blip r:embed="rId10" cstate="print"/>
          <a:stretch>
            <a:fillRect/>
          </a:stretch>
        </p:blipFill>
        <p:spPr>
          <a:xfrm>
            <a:off x="6845300" y="482600"/>
            <a:ext cx="50800" cy="76200"/>
          </a:xfrm>
          <a:prstGeom prst="rect">
            <a:avLst/>
          </a:prstGeom>
        </p:spPr>
      </p:pic>
      <p:pic>
        <p:nvPicPr>
          <p:cNvPr id="11" name="Image 11"/>
          <p:cNvPicPr>
            <a:picLocks noChangeAspect="1"/>
          </p:cNvPicPr>
          <p:nvPr/>
        </p:nvPicPr>
        <p:blipFill>
          <a:blip r:embed="rId11"/>
          <a:stretch>
            <a:fillRect/>
          </a:stretch>
        </p:blipFill>
        <p:spPr>
          <a:xfrm>
            <a:off x="6921500" y="469900"/>
            <a:ext cx="12700" cy="101600"/>
          </a:xfrm>
          <a:prstGeom prst="rect">
            <a:avLst/>
          </a:prstGeom>
        </p:spPr>
      </p:pic>
      <p:pic>
        <p:nvPicPr>
          <p:cNvPr id="12" name="Image 12"/>
          <p:cNvPicPr>
            <a:picLocks noChangeAspect="1"/>
          </p:cNvPicPr>
          <p:nvPr/>
        </p:nvPicPr>
        <p:blipFill>
          <a:blip r:embed="rId12"/>
          <a:stretch>
            <a:fillRect/>
          </a:stretch>
        </p:blipFill>
        <p:spPr>
          <a:xfrm>
            <a:off x="7010400" y="444500"/>
            <a:ext cx="12700" cy="127000"/>
          </a:xfrm>
          <a:prstGeom prst="rect">
            <a:avLst/>
          </a:prstGeom>
        </p:spPr>
      </p:pic>
      <p:pic>
        <p:nvPicPr>
          <p:cNvPr id="13" name="Image 13"/>
          <p:cNvPicPr>
            <a:picLocks noChangeAspect="1"/>
          </p:cNvPicPr>
          <p:nvPr/>
        </p:nvPicPr>
        <p:blipFill>
          <a:blip r:embed="rId13" cstate="print"/>
          <a:stretch>
            <a:fillRect/>
          </a:stretch>
        </p:blipFill>
        <p:spPr>
          <a:xfrm>
            <a:off x="7048500" y="520700"/>
            <a:ext cx="63500" cy="38100"/>
          </a:xfrm>
          <a:prstGeom prst="rect">
            <a:avLst/>
          </a:prstGeom>
        </p:spPr>
      </p:pic>
      <p:sp>
        <p:nvSpPr>
          <p:cNvPr id="150" name="TextBox 1"/>
          <p:cNvSpPr txBox="1"/>
          <p:nvPr/>
        </p:nvSpPr>
        <p:spPr>
          <a:xfrm>
            <a:off x="457200" y="334822"/>
            <a:ext cx="2723083" cy="261975"/>
          </a:xfrm>
          <a:prstGeom prst="rect">
            <a:avLst/>
          </a:prstGeom>
          <a:noFill/>
        </p:spPr>
        <p:txBody>
          <a:bodyPr wrap="none" lIns="0" tIns="0" rIns="0" rtlCol="0">
            <a:spAutoFit/>
          </a:bodyPr>
          <a:lstStyle/>
          <a:p>
            <a:r>
              <a:rPr lang="en-US" altLang="zh-CN" sz="1800" dirty="0">
                <a:solidFill>
                  <a:srgbClr val="FFFFFF"/>
                </a:solidFill>
                <a:latin typeface="Calibri"/>
              </a:rPr>
              <a:t>Advanced Specification Sheet</a:t>
            </a:r>
          </a:p>
        </p:txBody>
      </p:sp>
      <p:sp>
        <p:nvSpPr>
          <p:cNvPr id="120" name="TextBox 14"/>
          <p:cNvSpPr txBox="1"/>
          <p:nvPr/>
        </p:nvSpPr>
        <p:spPr>
          <a:xfrm>
            <a:off x="457200" y="4309120"/>
            <a:ext cx="1720986" cy="292388"/>
          </a:xfrm>
          <a:prstGeom prst="rect">
            <a:avLst/>
          </a:prstGeom>
          <a:noFill/>
        </p:spPr>
        <p:txBody>
          <a:bodyPr wrap="square" lIns="0" tIns="0" rIns="0" rtlCol="0">
            <a:spAutoFit/>
          </a:bodyPr>
          <a:lstStyle/>
          <a:p>
            <a:r>
              <a:rPr lang="en-US" altLang="zh-CN" sz="1600" b="1" dirty="0">
                <a:solidFill>
                  <a:schemeClr val="bg1"/>
                </a:solidFill>
                <a:latin typeface="Helvetica" panose="020B0604020202020204" pitchFamily="34" charset="0"/>
                <a:cs typeface="Helvetica" panose="020B0604020202020204" pitchFamily="34" charset="0"/>
              </a:rPr>
              <a:t>Key Features:</a:t>
            </a:r>
          </a:p>
        </p:txBody>
      </p:sp>
      <p:grpSp>
        <p:nvGrpSpPr>
          <p:cNvPr id="60" name="Group 59"/>
          <p:cNvGrpSpPr/>
          <p:nvPr/>
        </p:nvGrpSpPr>
        <p:grpSpPr>
          <a:xfrm>
            <a:off x="665165" y="6226705"/>
            <a:ext cx="52748" cy="422675"/>
            <a:chOff x="665165" y="6325344"/>
            <a:chExt cx="52748" cy="422675"/>
          </a:xfrm>
        </p:grpSpPr>
        <p:sp>
          <p:nvSpPr>
            <p:cNvPr id="129" name="TextBox 35"/>
            <p:cNvSpPr txBox="1"/>
            <p:nvPr/>
          </p:nvSpPr>
          <p:spPr>
            <a:xfrm>
              <a:off x="665165" y="6325344"/>
              <a:ext cx="65" cy="261610"/>
            </a:xfrm>
            <a:prstGeom prst="rect">
              <a:avLst/>
            </a:prstGeom>
            <a:noFill/>
          </p:spPr>
          <p:txBody>
            <a:bodyPr wrap="none" lIns="0" tIns="0" rIns="0" rtlCol="0">
              <a:spAutoFit/>
            </a:bodyPr>
            <a:lstStyle/>
            <a:p>
              <a:endParaRPr lang="en-US" altLang="zh-CN" sz="1400" b="1" dirty="0">
                <a:latin typeface="Helvetica" panose="020B0604020202020204" pitchFamily="34" charset="0"/>
                <a:cs typeface="Helvetica" panose="020B0604020202020204" pitchFamily="34" charset="0"/>
              </a:endParaRPr>
            </a:p>
          </p:txBody>
        </p:sp>
        <p:sp>
          <p:nvSpPr>
            <p:cNvPr id="130" name="TextBox 37"/>
            <p:cNvSpPr txBox="1"/>
            <p:nvPr/>
          </p:nvSpPr>
          <p:spPr>
            <a:xfrm>
              <a:off x="717848" y="6532575"/>
              <a:ext cx="65" cy="215444"/>
            </a:xfrm>
            <a:prstGeom prst="rect">
              <a:avLst/>
            </a:prstGeom>
            <a:noFill/>
          </p:spPr>
          <p:txBody>
            <a:bodyPr wrap="none" lIns="0" tIns="0" rIns="0" rtlCol="0">
              <a:spAutoFit/>
            </a:bodyPr>
            <a:lstStyle/>
            <a:p>
              <a:endParaRPr lang="en-US" altLang="zh-CN" sz="1100" dirty="0">
                <a:latin typeface="Helvetica" panose="020B0604020202020204" pitchFamily="34" charset="0"/>
                <a:cs typeface="Helvetica" panose="020B0604020202020204" pitchFamily="34" charset="0"/>
              </a:endParaRPr>
            </a:p>
          </p:txBody>
        </p:sp>
      </p:grpSp>
      <p:sp>
        <p:nvSpPr>
          <p:cNvPr id="155" name="TextBox 9"/>
          <p:cNvSpPr txBox="1"/>
          <p:nvPr/>
        </p:nvSpPr>
        <p:spPr>
          <a:xfrm>
            <a:off x="567284" y="7342881"/>
            <a:ext cx="1417850" cy="784830"/>
          </a:xfrm>
          <a:prstGeom prst="rect">
            <a:avLst/>
          </a:prstGeom>
          <a:noFill/>
        </p:spPr>
        <p:txBody>
          <a:bodyPr wrap="square" lIns="0" tIns="0" rIns="0" rtlCol="0">
            <a:spAutoFit/>
          </a:bodyPr>
          <a:lstStyle/>
          <a:p>
            <a:pPr fontAlgn="ctr"/>
            <a:r>
              <a:rPr lang="en-GB" sz="1200" dirty="0">
                <a:solidFill>
                  <a:schemeClr val="tx1">
                    <a:lumMod val="65000"/>
                    <a:lumOff val="35000"/>
                  </a:schemeClr>
                </a:solidFill>
                <a:latin typeface="Helvetica" panose="020B0604020202020204" pitchFamily="34" charset="0"/>
                <a:cs typeface="Helvetica" panose="020B0604020202020204" pitchFamily="34" charset="0"/>
              </a:rPr>
              <a:t>User replaceable print head and platen roller (optional)</a:t>
            </a:r>
          </a:p>
        </p:txBody>
      </p:sp>
      <p:sp>
        <p:nvSpPr>
          <p:cNvPr id="161" name="TextBox 7"/>
          <p:cNvSpPr txBox="1"/>
          <p:nvPr/>
        </p:nvSpPr>
        <p:spPr>
          <a:xfrm>
            <a:off x="636887" y="6541368"/>
            <a:ext cx="1417851" cy="600164"/>
          </a:xfrm>
          <a:prstGeom prst="rect">
            <a:avLst/>
          </a:prstGeom>
          <a:noFill/>
        </p:spPr>
        <p:txBody>
          <a:bodyPr wrap="square" lIns="0" tIns="0" rIns="0" rtlCol="0">
            <a:spAutoFit/>
          </a:bodyPr>
          <a:lstStyle/>
          <a:p>
            <a:r>
              <a:rPr lang="en-US" altLang="zh-CN" sz="1200" dirty="0">
                <a:solidFill>
                  <a:schemeClr val="tx1">
                    <a:lumMod val="65000"/>
                    <a:lumOff val="35000"/>
                  </a:schemeClr>
                </a:solidFill>
                <a:latin typeface="Helvetica" panose="020B0604020202020204" pitchFamily="34" charset="0"/>
                <a:cs typeface="Helvetica" panose="020B0604020202020204" pitchFamily="34" charset="0"/>
              </a:rPr>
              <a:t>Wide feeding slot with window for oversized media</a:t>
            </a:r>
          </a:p>
        </p:txBody>
      </p:sp>
      <p:sp>
        <p:nvSpPr>
          <p:cNvPr id="86" name="Round Single Corner Rectangle 39">
            <a:extLst>
              <a:ext uri="{FF2B5EF4-FFF2-40B4-BE49-F238E27FC236}">
                <a16:creationId xmlns:a16="http://schemas.microsoft.com/office/drawing/2014/main" id="{14B3A91A-5EAC-4BDC-A5A9-4F98E8692F26}"/>
              </a:ext>
            </a:extLst>
          </p:cNvPr>
          <p:cNvSpPr/>
          <p:nvPr/>
        </p:nvSpPr>
        <p:spPr>
          <a:xfrm rot="10800000" flipH="1">
            <a:off x="399324" y="707415"/>
            <a:ext cx="4278964" cy="2757354"/>
          </a:xfrm>
          <a:prstGeom prst="round1Rect">
            <a:avLst>
              <a:gd name="adj" fmla="val 26116"/>
            </a:avLst>
          </a:prstGeom>
          <a:solidFill>
            <a:srgbClr val="2BB6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TextBox 7">
            <a:extLst>
              <a:ext uri="{FF2B5EF4-FFF2-40B4-BE49-F238E27FC236}">
                <a16:creationId xmlns:a16="http://schemas.microsoft.com/office/drawing/2014/main" id="{DCA3E5B5-D9DC-4221-B985-52791EF1DD36}"/>
              </a:ext>
            </a:extLst>
          </p:cNvPr>
          <p:cNvSpPr txBox="1"/>
          <p:nvPr/>
        </p:nvSpPr>
        <p:spPr>
          <a:xfrm>
            <a:off x="6137312" y="7319798"/>
            <a:ext cx="1215988" cy="415498"/>
          </a:xfrm>
          <a:prstGeom prst="rect">
            <a:avLst/>
          </a:prstGeom>
          <a:noFill/>
        </p:spPr>
        <p:txBody>
          <a:bodyPr wrap="square" lIns="0" tIns="0" rIns="0" rtlCol="0">
            <a:spAutoFit/>
          </a:bodyPr>
          <a:lstStyle/>
          <a:p>
            <a:r>
              <a:rPr lang="en-US" altLang="zh-CN" sz="1200" dirty="0">
                <a:solidFill>
                  <a:schemeClr val="tx1">
                    <a:lumMod val="65000"/>
                    <a:lumOff val="35000"/>
                  </a:schemeClr>
                </a:solidFill>
                <a:latin typeface="Helvetica" panose="020B0604020202020204" pitchFamily="34" charset="0"/>
                <a:cs typeface="Helvetica" panose="020B0604020202020204" pitchFamily="34" charset="0"/>
              </a:rPr>
              <a:t>Bluetooth interface (v4.2)^</a:t>
            </a:r>
          </a:p>
        </p:txBody>
      </p:sp>
      <p:sp>
        <p:nvSpPr>
          <p:cNvPr id="51" name="TextBox 9">
            <a:extLst>
              <a:ext uri="{FF2B5EF4-FFF2-40B4-BE49-F238E27FC236}">
                <a16:creationId xmlns:a16="http://schemas.microsoft.com/office/drawing/2014/main" id="{64B40EFF-4220-4238-BA73-43FAC4BF0517}"/>
              </a:ext>
            </a:extLst>
          </p:cNvPr>
          <p:cNvSpPr txBox="1"/>
          <p:nvPr/>
        </p:nvSpPr>
        <p:spPr>
          <a:xfrm>
            <a:off x="3864373" y="6315327"/>
            <a:ext cx="1198762" cy="415498"/>
          </a:xfrm>
          <a:prstGeom prst="rect">
            <a:avLst/>
          </a:prstGeom>
          <a:noFill/>
        </p:spPr>
        <p:txBody>
          <a:bodyPr wrap="square" lIns="0" tIns="0" rIns="0" rtlCol="0">
            <a:spAutoFit/>
          </a:bodyPr>
          <a:lstStyle/>
          <a:p>
            <a:r>
              <a:rPr lang="en-US" altLang="zh-CN" sz="1200" dirty="0">
                <a:solidFill>
                  <a:schemeClr val="tx1">
                    <a:lumMod val="65000"/>
                    <a:lumOff val="35000"/>
                  </a:schemeClr>
                </a:solidFill>
                <a:latin typeface="Helvetica" panose="020B0604020202020204" pitchFamily="34" charset="0"/>
                <a:cs typeface="Helvetica" panose="020B0604020202020204" pitchFamily="34" charset="0"/>
              </a:rPr>
              <a:t>LCD display with Real Time Clock^</a:t>
            </a:r>
          </a:p>
        </p:txBody>
      </p:sp>
      <p:sp>
        <p:nvSpPr>
          <p:cNvPr id="70" name="TextBox 3">
            <a:extLst>
              <a:ext uri="{FF2B5EF4-FFF2-40B4-BE49-F238E27FC236}">
                <a16:creationId xmlns:a16="http://schemas.microsoft.com/office/drawing/2014/main" id="{AD90C9CA-9ABB-428D-8E90-CD72C17427BB}"/>
              </a:ext>
            </a:extLst>
          </p:cNvPr>
          <p:cNvSpPr txBox="1"/>
          <p:nvPr/>
        </p:nvSpPr>
        <p:spPr>
          <a:xfrm>
            <a:off x="635143" y="959444"/>
            <a:ext cx="3791117" cy="2169825"/>
          </a:xfrm>
          <a:prstGeom prst="rect">
            <a:avLst/>
          </a:prstGeom>
          <a:noFill/>
        </p:spPr>
        <p:txBody>
          <a:bodyPr wrap="square" lIns="0" tIns="0" rIns="0" rtlCol="0">
            <a:spAutoFit/>
          </a:bodyPr>
          <a:lstStyle/>
          <a:p>
            <a:r>
              <a:rPr lang="en-GB" altLang="zh-CN" sz="2000" b="1" dirty="0">
                <a:solidFill>
                  <a:schemeClr val="bg1"/>
                </a:solidFill>
                <a:latin typeface="Helvetica" panose="020B0604020202020204" pitchFamily="34" charset="0"/>
                <a:cs typeface="Helvetica" panose="020B0604020202020204" pitchFamily="34" charset="0"/>
              </a:rPr>
              <a:t>4” Professional direct thermal printer </a:t>
            </a:r>
            <a:br>
              <a:rPr lang="en-GB" altLang="zh-CN" sz="2000" b="1" dirty="0">
                <a:solidFill>
                  <a:schemeClr val="bg1"/>
                </a:solidFill>
                <a:latin typeface="Helvetica" panose="020B0604020202020204" pitchFamily="34" charset="0"/>
                <a:cs typeface="Helvetica" panose="020B0604020202020204" pitchFamily="34" charset="0"/>
              </a:rPr>
            </a:br>
            <a:endParaRPr lang="en-GB" sz="1400" b="1" dirty="0">
              <a:solidFill>
                <a:schemeClr val="bg1"/>
              </a:solidFill>
              <a:latin typeface="Helvetica" panose="020B0604020202020204" pitchFamily="34" charset="0"/>
              <a:cs typeface="Helvetica" panose="020B0604020202020204" pitchFamily="34" charset="0"/>
            </a:endParaRPr>
          </a:p>
          <a:p>
            <a:r>
              <a:rPr lang="en-US" sz="1200" dirty="0">
                <a:solidFill>
                  <a:schemeClr val="bg1"/>
                </a:solidFill>
                <a:latin typeface="Helvetica" panose="020B0604020202020204" pitchFamily="34" charset="0"/>
                <a:cs typeface="Helvetica" panose="020B0604020202020204" pitchFamily="34" charset="0"/>
              </a:rPr>
              <a:t>Brother’s range of TD professional label printers allows you to print high quality labels on demand, whatever the requirement. </a:t>
            </a:r>
          </a:p>
          <a:p>
            <a:endParaRPr lang="en-US" sz="1200" dirty="0">
              <a:solidFill>
                <a:schemeClr val="bg1"/>
              </a:solidFill>
              <a:latin typeface="Helvetica" panose="020B0604020202020204" pitchFamily="34" charset="0"/>
              <a:cs typeface="Helvetica" panose="020B0604020202020204" pitchFamily="34" charset="0"/>
            </a:endParaRPr>
          </a:p>
          <a:p>
            <a:r>
              <a:rPr lang="en-US" sz="1200" dirty="0">
                <a:solidFill>
                  <a:schemeClr val="bg1"/>
                </a:solidFill>
                <a:latin typeface="Helvetica" panose="020B0604020202020204" pitchFamily="34" charset="0"/>
                <a:cs typeface="Helvetica" panose="020B0604020202020204" pitchFamily="34" charset="0"/>
              </a:rPr>
              <a:t>Printing labels up to 4 inches in width, using direct thermal print technology, they fit the requirements of a large range of market applications.</a:t>
            </a:r>
            <a:endParaRPr lang="en-GB" sz="1200" dirty="0">
              <a:solidFill>
                <a:schemeClr val="bg1"/>
              </a:solidFill>
              <a:latin typeface="Helvetica" panose="020B0604020202020204" pitchFamily="34" charset="0"/>
              <a:cs typeface="Helvetica" panose="020B0604020202020204" pitchFamily="34" charset="0"/>
            </a:endParaRPr>
          </a:p>
        </p:txBody>
      </p:sp>
      <p:sp>
        <p:nvSpPr>
          <p:cNvPr id="71" name="TextBox 14">
            <a:extLst>
              <a:ext uri="{FF2B5EF4-FFF2-40B4-BE49-F238E27FC236}">
                <a16:creationId xmlns:a16="http://schemas.microsoft.com/office/drawing/2014/main" id="{C90B411E-F4C6-40FB-9818-16AC3134B2F7}"/>
              </a:ext>
            </a:extLst>
          </p:cNvPr>
          <p:cNvSpPr txBox="1"/>
          <p:nvPr/>
        </p:nvSpPr>
        <p:spPr>
          <a:xfrm>
            <a:off x="2310941" y="4345124"/>
            <a:ext cx="4769309" cy="1123384"/>
          </a:xfrm>
          <a:prstGeom prst="rect">
            <a:avLst/>
          </a:prstGeom>
          <a:noFill/>
        </p:spPr>
        <p:txBody>
          <a:bodyPr wrap="square" lIns="0" tIns="0" rIns="0" rtlCol="0">
            <a:spAutoFit/>
          </a:bodyPr>
          <a:lstStyle/>
          <a:p>
            <a:pPr marL="285750" indent="-285750">
              <a:buFont typeface="Arial" panose="020B0604020202020204" pitchFamily="34" charset="0"/>
              <a:buChar char="•"/>
            </a:pPr>
            <a:r>
              <a:rPr lang="en-US" altLang="zh-CN" sz="1400" b="1" dirty="0">
                <a:solidFill>
                  <a:schemeClr val="bg1"/>
                </a:solidFill>
                <a:latin typeface="Helvetica" panose="020B0604020202020204" pitchFamily="34" charset="0"/>
                <a:cs typeface="Helvetica" panose="020B0604020202020204" pitchFamily="34" charset="0"/>
              </a:rPr>
              <a:t>Fast print speeds of up to 203mm/sec (8ips)</a:t>
            </a:r>
          </a:p>
          <a:p>
            <a:pPr marL="285750" indent="-285750">
              <a:buFont typeface="Arial" panose="020B0604020202020204" pitchFamily="34" charset="0"/>
              <a:buChar char="•"/>
            </a:pPr>
            <a:r>
              <a:rPr lang="en-US" altLang="zh-CN" sz="1400" b="1" dirty="0">
                <a:solidFill>
                  <a:schemeClr val="bg1"/>
                </a:solidFill>
                <a:latin typeface="Helvetica" panose="020B0604020202020204" pitchFamily="34" charset="0"/>
                <a:cs typeface="Helvetica" panose="020B0604020202020204" pitchFamily="34" charset="0"/>
              </a:rPr>
              <a:t>Direct thermal printing on a range of media</a:t>
            </a:r>
          </a:p>
          <a:p>
            <a:pPr marL="285750" indent="-285750">
              <a:buFont typeface="Arial" panose="020B0604020202020204" pitchFamily="34" charset="0"/>
              <a:buChar char="•"/>
            </a:pPr>
            <a:r>
              <a:rPr lang="en-US" altLang="zh-CN" sz="1400" b="1" dirty="0">
                <a:solidFill>
                  <a:schemeClr val="bg1"/>
                </a:solidFill>
                <a:latin typeface="Helvetica" panose="020B0604020202020204" pitchFamily="34" charset="0"/>
                <a:cs typeface="Helvetica" panose="020B0604020202020204" pitchFamily="34" charset="0"/>
              </a:rPr>
              <a:t>Auto media configuration for easy setup</a:t>
            </a:r>
          </a:p>
          <a:p>
            <a:pPr marL="285750" indent="-285750">
              <a:buFont typeface="Arial" panose="020B0604020202020204" pitchFamily="34" charset="0"/>
              <a:buChar char="•"/>
            </a:pPr>
            <a:r>
              <a:rPr lang="en-US" altLang="zh-CN" sz="1400" b="1" dirty="0">
                <a:solidFill>
                  <a:schemeClr val="bg1"/>
                </a:solidFill>
                <a:latin typeface="Helvetica" panose="020B0604020202020204" pitchFamily="34" charset="0"/>
                <a:cs typeface="Helvetica" panose="020B0604020202020204" pitchFamily="34" charset="0"/>
              </a:rPr>
              <a:t>Ready to integrate with iOS &amp; Android apps</a:t>
            </a:r>
          </a:p>
          <a:p>
            <a:pPr marL="285750" indent="-285750">
              <a:buFont typeface="Arial" panose="020B0604020202020204" pitchFamily="34" charset="0"/>
              <a:buChar char="•"/>
            </a:pPr>
            <a:r>
              <a:rPr lang="en-US" altLang="zh-CN" sz="1400" b="1" dirty="0">
                <a:solidFill>
                  <a:schemeClr val="bg1"/>
                </a:solidFill>
                <a:latin typeface="Helvetica" panose="020B0604020202020204" pitchFamily="34" charset="0"/>
                <a:cs typeface="Helvetica" panose="020B0604020202020204" pitchFamily="34" charset="0"/>
              </a:rPr>
              <a:t>USB, USB Host and Serial connectivity as standard</a:t>
            </a:r>
          </a:p>
        </p:txBody>
      </p:sp>
      <p:cxnSp>
        <p:nvCxnSpPr>
          <p:cNvPr id="79" name="Connector: Elbow 78">
            <a:extLst>
              <a:ext uri="{FF2B5EF4-FFF2-40B4-BE49-F238E27FC236}">
                <a16:creationId xmlns:a16="http://schemas.microsoft.com/office/drawing/2014/main" id="{A7D78F28-4B13-445B-BCE6-41973155FC6C}"/>
              </a:ext>
            </a:extLst>
          </p:cNvPr>
          <p:cNvCxnSpPr>
            <a:cxnSpLocks/>
          </p:cNvCxnSpPr>
          <p:nvPr/>
        </p:nvCxnSpPr>
        <p:spPr>
          <a:xfrm>
            <a:off x="4894312" y="7547459"/>
            <a:ext cx="608675" cy="525810"/>
          </a:xfrm>
          <a:prstGeom prst="bentConnector3">
            <a:avLst/>
          </a:prstGeom>
          <a:ln w="6350">
            <a:solidFill>
              <a:srgbClr val="2BB6AA"/>
            </a:solidFill>
            <a:prstDash val="sysDot"/>
          </a:ln>
        </p:spPr>
        <p:style>
          <a:lnRef idx="1">
            <a:schemeClr val="accent6"/>
          </a:lnRef>
          <a:fillRef idx="0">
            <a:schemeClr val="accent6"/>
          </a:fillRef>
          <a:effectRef idx="0">
            <a:schemeClr val="accent6"/>
          </a:effectRef>
          <a:fontRef idx="minor">
            <a:schemeClr val="tx1"/>
          </a:fontRef>
        </p:style>
      </p:cxnSp>
      <p:sp>
        <p:nvSpPr>
          <p:cNvPr id="34" name="TextBox 33">
            <a:extLst>
              <a:ext uri="{FF2B5EF4-FFF2-40B4-BE49-F238E27FC236}">
                <a16:creationId xmlns:a16="http://schemas.microsoft.com/office/drawing/2014/main" id="{509AE4C0-9E18-4774-A6A1-5C4145D60F57}"/>
              </a:ext>
            </a:extLst>
          </p:cNvPr>
          <p:cNvSpPr txBox="1"/>
          <p:nvPr/>
        </p:nvSpPr>
        <p:spPr>
          <a:xfrm>
            <a:off x="1493856" y="9723578"/>
            <a:ext cx="4741034" cy="246221"/>
          </a:xfrm>
          <a:prstGeom prst="rect">
            <a:avLst/>
          </a:prstGeom>
          <a:noFill/>
        </p:spPr>
        <p:txBody>
          <a:bodyPr wrap="square" rtlCol="0">
            <a:spAutoFit/>
          </a:bodyPr>
          <a:lstStyle/>
          <a:p>
            <a:pPr algn="ctr"/>
            <a:r>
              <a:rPr lang="en-GB" sz="1000" dirty="0">
                <a:solidFill>
                  <a:schemeClr val="bg1">
                    <a:lumMod val="50000"/>
                  </a:schemeClr>
                </a:solidFill>
                <a:latin typeface="Helvetica" panose="020B0604020202020204" pitchFamily="34" charset="0"/>
                <a:cs typeface="Helvetica" panose="020B0604020202020204" pitchFamily="34" charset="0"/>
              </a:rPr>
              <a:t>TD-4210D / TD-4410D / TD-4420DN / TD-4520DN / TD-4550DNWB </a:t>
            </a:r>
            <a:r>
              <a:rPr lang="en-US" altLang="zh-CN" sz="1000" dirty="0">
                <a:solidFill>
                  <a:schemeClr val="bg1">
                    <a:lumMod val="50000"/>
                  </a:schemeClr>
                </a:solidFill>
                <a:latin typeface="Helvetica" panose="020B0604020202020204" pitchFamily="34" charset="0"/>
                <a:cs typeface="Helvetica" panose="020B0604020202020204" pitchFamily="34" charset="0"/>
              </a:rPr>
              <a:t>| Page 2</a:t>
            </a:r>
          </a:p>
        </p:txBody>
      </p:sp>
      <p:pic>
        <p:nvPicPr>
          <p:cNvPr id="35" name="図 1">
            <a:extLst>
              <a:ext uri="{FF2B5EF4-FFF2-40B4-BE49-F238E27FC236}">
                <a16:creationId xmlns:a16="http://schemas.microsoft.com/office/drawing/2014/main" id="{94A7116E-8C2C-4E40-827F-9698A1618DC7}"/>
              </a:ext>
            </a:extLst>
          </p:cNvPr>
          <p:cNvPicPr>
            <a:picLocks noChangeAspect="1"/>
          </p:cNvPicPr>
          <p:nvPr/>
        </p:nvPicPr>
        <p:blipFill>
          <a:blip r:embed="rId14"/>
          <a:stretch>
            <a:fillRect/>
          </a:stretch>
        </p:blipFill>
        <p:spPr>
          <a:xfrm>
            <a:off x="1926309" y="6994617"/>
            <a:ext cx="1810183" cy="1740942"/>
          </a:xfrm>
          <a:prstGeom prst="rect">
            <a:avLst/>
          </a:prstGeom>
        </p:spPr>
      </p:pic>
      <p:pic>
        <p:nvPicPr>
          <p:cNvPr id="37" name="図 6">
            <a:extLst>
              <a:ext uri="{FF2B5EF4-FFF2-40B4-BE49-F238E27FC236}">
                <a16:creationId xmlns:a16="http://schemas.microsoft.com/office/drawing/2014/main" id="{CC8FA276-C4AE-46BD-AE59-75AC32314F0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87465" y="6852636"/>
            <a:ext cx="2106947" cy="2245016"/>
          </a:xfrm>
          <a:prstGeom prst="rect">
            <a:avLst/>
          </a:prstGeom>
        </p:spPr>
      </p:pic>
      <p:cxnSp>
        <p:nvCxnSpPr>
          <p:cNvPr id="80" name="Connector: Elbow 79">
            <a:extLst>
              <a:ext uri="{FF2B5EF4-FFF2-40B4-BE49-F238E27FC236}">
                <a16:creationId xmlns:a16="http://schemas.microsoft.com/office/drawing/2014/main" id="{73D9D52D-4286-446B-B6B8-88D1FB0E48C4}"/>
              </a:ext>
            </a:extLst>
          </p:cNvPr>
          <p:cNvCxnSpPr>
            <a:cxnSpLocks/>
          </p:cNvCxnSpPr>
          <p:nvPr/>
        </p:nvCxnSpPr>
        <p:spPr>
          <a:xfrm rot="10800000">
            <a:off x="1749939" y="6803678"/>
            <a:ext cx="840117" cy="349130"/>
          </a:xfrm>
          <a:prstGeom prst="bentConnector3">
            <a:avLst/>
          </a:prstGeom>
          <a:ln w="6350">
            <a:solidFill>
              <a:srgbClr val="2BB6AA"/>
            </a:solidFill>
            <a:prstDash val="sysDot"/>
          </a:ln>
        </p:spPr>
        <p:style>
          <a:lnRef idx="1">
            <a:schemeClr val="accent6"/>
          </a:lnRef>
          <a:fillRef idx="0">
            <a:schemeClr val="accent6"/>
          </a:fillRef>
          <a:effectRef idx="0">
            <a:schemeClr val="accent6"/>
          </a:effectRef>
          <a:fontRef idx="minor">
            <a:schemeClr val="tx1"/>
          </a:fontRef>
        </p:style>
      </p:cxnSp>
      <p:cxnSp>
        <p:nvCxnSpPr>
          <p:cNvPr id="82" name="Connector: Elbow 81">
            <a:extLst>
              <a:ext uri="{FF2B5EF4-FFF2-40B4-BE49-F238E27FC236}">
                <a16:creationId xmlns:a16="http://schemas.microsoft.com/office/drawing/2014/main" id="{2D9CEA0D-0D39-4579-90F6-B501BDF9D93A}"/>
              </a:ext>
            </a:extLst>
          </p:cNvPr>
          <p:cNvCxnSpPr>
            <a:cxnSpLocks/>
          </p:cNvCxnSpPr>
          <p:nvPr/>
        </p:nvCxnSpPr>
        <p:spPr>
          <a:xfrm rot="10800000">
            <a:off x="1435162" y="7767458"/>
            <a:ext cx="619576" cy="129482"/>
          </a:xfrm>
          <a:prstGeom prst="bentConnector3">
            <a:avLst/>
          </a:prstGeom>
          <a:ln w="6350">
            <a:solidFill>
              <a:srgbClr val="2BB6AA"/>
            </a:solidFill>
            <a:prstDash val="sysDot"/>
          </a:ln>
        </p:spPr>
        <p:style>
          <a:lnRef idx="1">
            <a:schemeClr val="accent6"/>
          </a:lnRef>
          <a:fillRef idx="0">
            <a:schemeClr val="accent6"/>
          </a:fillRef>
          <a:effectRef idx="0">
            <a:schemeClr val="accent6"/>
          </a:effectRef>
          <a:fontRef idx="minor">
            <a:schemeClr val="tx1"/>
          </a:fontRef>
        </p:style>
      </p:cxnSp>
      <p:cxnSp>
        <p:nvCxnSpPr>
          <p:cNvPr id="17" name="Connector: Elbow 16">
            <a:extLst>
              <a:ext uri="{FF2B5EF4-FFF2-40B4-BE49-F238E27FC236}">
                <a16:creationId xmlns:a16="http://schemas.microsoft.com/office/drawing/2014/main" id="{DBA44BB7-2D9F-44D0-A9F7-AB4057BF9E2A}"/>
              </a:ext>
            </a:extLst>
          </p:cNvPr>
          <p:cNvCxnSpPr>
            <a:cxnSpLocks/>
          </p:cNvCxnSpPr>
          <p:nvPr/>
        </p:nvCxnSpPr>
        <p:spPr>
          <a:xfrm rot="16200000" flipV="1">
            <a:off x="4026709" y="6849467"/>
            <a:ext cx="689738" cy="462623"/>
          </a:xfrm>
          <a:prstGeom prst="bentConnector3">
            <a:avLst>
              <a:gd name="adj1" fmla="val 50000"/>
            </a:avLst>
          </a:prstGeom>
          <a:ln w="6350">
            <a:solidFill>
              <a:srgbClr val="2BB6AA"/>
            </a:solidFill>
            <a:prstDash val="sysDot"/>
          </a:ln>
        </p:spPr>
        <p:style>
          <a:lnRef idx="1">
            <a:schemeClr val="accent6"/>
          </a:lnRef>
          <a:fillRef idx="0">
            <a:schemeClr val="accent6"/>
          </a:fillRef>
          <a:effectRef idx="0">
            <a:schemeClr val="accent6"/>
          </a:effectRef>
          <a:fontRef idx="minor">
            <a:schemeClr val="tx1"/>
          </a:fontRef>
        </p:style>
      </p:cxnSp>
      <p:sp>
        <p:nvSpPr>
          <p:cNvPr id="39" name="TextBox 9">
            <a:extLst>
              <a:ext uri="{FF2B5EF4-FFF2-40B4-BE49-F238E27FC236}">
                <a16:creationId xmlns:a16="http://schemas.microsoft.com/office/drawing/2014/main" id="{9A06334E-194B-4430-A2EA-C4FBC9E4F49A}"/>
              </a:ext>
            </a:extLst>
          </p:cNvPr>
          <p:cNvSpPr txBox="1"/>
          <p:nvPr/>
        </p:nvSpPr>
        <p:spPr>
          <a:xfrm>
            <a:off x="675003" y="8444738"/>
            <a:ext cx="1417850" cy="415498"/>
          </a:xfrm>
          <a:prstGeom prst="rect">
            <a:avLst/>
          </a:prstGeom>
          <a:noFill/>
        </p:spPr>
        <p:txBody>
          <a:bodyPr wrap="square" lIns="0" tIns="0" rIns="0" rtlCol="0">
            <a:spAutoFit/>
          </a:bodyPr>
          <a:lstStyle/>
          <a:p>
            <a:pPr fontAlgn="ctr"/>
            <a:r>
              <a:rPr lang="en-GB" sz="1200" dirty="0">
                <a:solidFill>
                  <a:schemeClr val="tx1">
                    <a:lumMod val="65000"/>
                    <a:lumOff val="35000"/>
                  </a:schemeClr>
                </a:solidFill>
                <a:latin typeface="Helvetica" panose="020B0604020202020204" pitchFamily="34" charset="0"/>
                <a:cs typeface="Helvetica" panose="020B0604020202020204" pitchFamily="34" charset="0"/>
              </a:rPr>
              <a:t>Peeler or cutter (optional)</a:t>
            </a:r>
          </a:p>
        </p:txBody>
      </p:sp>
      <p:cxnSp>
        <p:nvCxnSpPr>
          <p:cNvPr id="40" name="Connector: Elbow 39">
            <a:extLst>
              <a:ext uri="{FF2B5EF4-FFF2-40B4-BE49-F238E27FC236}">
                <a16:creationId xmlns:a16="http://schemas.microsoft.com/office/drawing/2014/main" id="{D22BF6FF-2E2B-47B0-ABE7-9561F9060124}"/>
              </a:ext>
            </a:extLst>
          </p:cNvPr>
          <p:cNvCxnSpPr>
            <a:cxnSpLocks/>
          </p:cNvCxnSpPr>
          <p:nvPr/>
        </p:nvCxnSpPr>
        <p:spPr>
          <a:xfrm rot="10800000" flipV="1">
            <a:off x="1421109" y="8127710"/>
            <a:ext cx="1092690" cy="592055"/>
          </a:xfrm>
          <a:prstGeom prst="bentConnector3">
            <a:avLst>
              <a:gd name="adj1" fmla="val 31404"/>
            </a:avLst>
          </a:prstGeom>
          <a:ln w="6350">
            <a:solidFill>
              <a:srgbClr val="2BB6AA"/>
            </a:solidFill>
            <a:prstDash val="sysDot"/>
          </a:ln>
        </p:spPr>
        <p:style>
          <a:lnRef idx="1">
            <a:schemeClr val="accent6"/>
          </a:lnRef>
          <a:fillRef idx="0">
            <a:schemeClr val="accent6"/>
          </a:fillRef>
          <a:effectRef idx="0">
            <a:schemeClr val="accent6"/>
          </a:effectRef>
          <a:fontRef idx="minor">
            <a:schemeClr val="tx1"/>
          </a:fontRef>
        </p:style>
      </p:cxnSp>
      <p:cxnSp>
        <p:nvCxnSpPr>
          <p:cNvPr id="52" name="Connector: Elbow 51">
            <a:extLst>
              <a:ext uri="{FF2B5EF4-FFF2-40B4-BE49-F238E27FC236}">
                <a16:creationId xmlns:a16="http://schemas.microsoft.com/office/drawing/2014/main" id="{6FB99477-1270-4ACC-AE7A-F8B74221E49C}"/>
              </a:ext>
            </a:extLst>
          </p:cNvPr>
          <p:cNvCxnSpPr>
            <a:cxnSpLocks/>
          </p:cNvCxnSpPr>
          <p:nvPr/>
        </p:nvCxnSpPr>
        <p:spPr>
          <a:xfrm flipV="1">
            <a:off x="5578058" y="7425648"/>
            <a:ext cx="478270" cy="439441"/>
          </a:xfrm>
          <a:prstGeom prst="bentConnector3">
            <a:avLst>
              <a:gd name="adj1" fmla="val 50000"/>
            </a:avLst>
          </a:prstGeom>
          <a:ln w="6350">
            <a:solidFill>
              <a:srgbClr val="2BB6AA"/>
            </a:solidFill>
            <a:prstDash val="sysDot"/>
          </a:ln>
        </p:spPr>
        <p:style>
          <a:lnRef idx="1">
            <a:schemeClr val="accent6"/>
          </a:lnRef>
          <a:fillRef idx="0">
            <a:schemeClr val="accent6"/>
          </a:fillRef>
          <a:effectRef idx="0">
            <a:schemeClr val="accent6"/>
          </a:effectRef>
          <a:fontRef idx="minor">
            <a:schemeClr val="tx1"/>
          </a:fontRef>
        </p:style>
      </p:cxnSp>
      <p:sp>
        <p:nvSpPr>
          <p:cNvPr id="56" name="TextBox 7">
            <a:extLst>
              <a:ext uri="{FF2B5EF4-FFF2-40B4-BE49-F238E27FC236}">
                <a16:creationId xmlns:a16="http://schemas.microsoft.com/office/drawing/2014/main" id="{ECDED83A-C36B-4A32-B9C8-6186A76B9306}"/>
              </a:ext>
            </a:extLst>
          </p:cNvPr>
          <p:cNvSpPr txBox="1"/>
          <p:nvPr/>
        </p:nvSpPr>
        <p:spPr>
          <a:xfrm>
            <a:off x="5908711" y="8525706"/>
            <a:ext cx="1518427" cy="600164"/>
          </a:xfrm>
          <a:prstGeom prst="rect">
            <a:avLst/>
          </a:prstGeom>
          <a:noFill/>
        </p:spPr>
        <p:txBody>
          <a:bodyPr wrap="square" lIns="0" tIns="0" rIns="0" rtlCol="0">
            <a:spAutoFit/>
          </a:bodyPr>
          <a:lstStyle/>
          <a:p>
            <a:r>
              <a:rPr lang="en-US" altLang="zh-CN" sz="1200" dirty="0">
                <a:solidFill>
                  <a:schemeClr val="tx1">
                    <a:lumMod val="65000"/>
                    <a:lumOff val="35000"/>
                  </a:schemeClr>
                </a:solidFill>
                <a:latin typeface="Helvetica" panose="020B0604020202020204" pitchFamily="34" charset="0"/>
                <a:cs typeface="Helvetica" panose="020B0604020202020204" pitchFamily="34" charset="0"/>
              </a:rPr>
              <a:t>Wireless LAN supporting 2.4GHz and 5GHz bands^</a:t>
            </a:r>
          </a:p>
        </p:txBody>
      </p:sp>
      <p:cxnSp>
        <p:nvCxnSpPr>
          <p:cNvPr id="57" name="Connector: Elbow 56">
            <a:extLst>
              <a:ext uri="{FF2B5EF4-FFF2-40B4-BE49-F238E27FC236}">
                <a16:creationId xmlns:a16="http://schemas.microsoft.com/office/drawing/2014/main" id="{06B6FC66-D5A8-403A-9ADF-DA85F91841E9}"/>
              </a:ext>
            </a:extLst>
          </p:cNvPr>
          <p:cNvCxnSpPr>
            <a:cxnSpLocks/>
          </p:cNvCxnSpPr>
          <p:nvPr/>
        </p:nvCxnSpPr>
        <p:spPr>
          <a:xfrm>
            <a:off x="5287411" y="8335377"/>
            <a:ext cx="558680" cy="463804"/>
          </a:xfrm>
          <a:prstGeom prst="bentConnector3">
            <a:avLst>
              <a:gd name="adj1" fmla="val 50000"/>
            </a:avLst>
          </a:prstGeom>
          <a:ln w="6350">
            <a:solidFill>
              <a:srgbClr val="2BB6AA"/>
            </a:solidFill>
            <a:prstDash val="sysDot"/>
          </a:ln>
        </p:spPr>
        <p:style>
          <a:lnRef idx="1">
            <a:schemeClr val="accent6"/>
          </a:lnRef>
          <a:fillRef idx="0">
            <a:schemeClr val="accent6"/>
          </a:fillRef>
          <a:effectRef idx="0">
            <a:schemeClr val="accent6"/>
          </a:effectRef>
          <a:fontRef idx="minor">
            <a:schemeClr val="tx1"/>
          </a:fontRef>
        </p:style>
      </p:cxnSp>
      <p:pic>
        <p:nvPicPr>
          <p:cNvPr id="41" name="Picture 2" descr="https://brothercdn.brandworkz.com/bms_resources/cacheGenerated/0783/78303_1_thumbnail_2525x1220_page1_1096773.jpg">
            <a:extLst>
              <a:ext uri="{FF2B5EF4-FFF2-40B4-BE49-F238E27FC236}">
                <a16:creationId xmlns:a16="http://schemas.microsoft.com/office/drawing/2014/main" id="{E4339803-77CB-41E7-9EE1-88310ED7165F}"/>
              </a:ext>
            </a:extLst>
          </p:cNvPr>
          <p:cNvPicPr>
            <a:picLocks noChangeAspect="1" noChangeArrowheads="1"/>
          </p:cNvPicPr>
          <p:nvPr/>
        </p:nvPicPr>
        <p:blipFill>
          <a:blip r:embed="rId16" cstate="print">
            <a:alphaModFix/>
            <a:extLst>
              <a:ext uri="{28A0092B-C50C-407E-A947-70E740481C1C}">
                <a14:useLocalDpi xmlns:a14="http://schemas.microsoft.com/office/drawing/2010/main" val="0"/>
              </a:ext>
            </a:extLst>
          </a:blip>
          <a:srcRect/>
          <a:stretch>
            <a:fillRect/>
          </a:stretch>
        </p:blipFill>
        <p:spPr bwMode="auto">
          <a:xfrm>
            <a:off x="6118448" y="276672"/>
            <a:ext cx="1246999" cy="47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1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8926313"/>
              </p:ext>
            </p:extLst>
          </p:nvPr>
        </p:nvGraphicFramePr>
        <p:xfrm>
          <a:off x="358141" y="815757"/>
          <a:ext cx="3348039" cy="1147254"/>
        </p:xfrm>
        <a:graphic>
          <a:graphicData uri="http://schemas.openxmlformats.org/drawingml/2006/table">
            <a:tbl>
              <a:tblPr/>
              <a:tblGrid>
                <a:gridCol w="1296257">
                  <a:extLst>
                    <a:ext uri="{9D8B030D-6E8A-4147-A177-3AD203B41FA5}">
                      <a16:colId xmlns:a16="http://schemas.microsoft.com/office/drawing/2014/main" val="20000"/>
                    </a:ext>
                  </a:extLst>
                </a:gridCol>
                <a:gridCol w="2051782">
                  <a:extLst>
                    <a:ext uri="{9D8B030D-6E8A-4147-A177-3AD203B41FA5}">
                      <a16:colId xmlns:a16="http://schemas.microsoft.com/office/drawing/2014/main" val="20001"/>
                    </a:ext>
                  </a:extLst>
                </a:gridCol>
              </a:tblGrid>
              <a:tr h="302528">
                <a:tc>
                  <a:txBody>
                    <a:bodyPr/>
                    <a:lstStyle/>
                    <a:p>
                      <a:pPr algn="l" fontAlgn="b"/>
                      <a:r>
                        <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rPr>
                        <a:t>General</a:t>
                      </a: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a:txBody>
                    <a:bodyPr/>
                    <a:lstStyle/>
                    <a:p>
                      <a:pPr algn="l" fontAlgn="b"/>
                      <a:endParaRPr lang="en-GB" sz="800" b="0" i="0" u="none" strike="noStrike" dirty="0">
                        <a:solidFill>
                          <a:schemeClr val="tx1"/>
                        </a:solidFill>
                        <a:latin typeface="Helvetica" panose="020B0604020202020204" pitchFamily="34" charset="0"/>
                        <a:cs typeface="Helvetica" panose="020B0604020202020204" pitchFamily="34" charset="0"/>
                      </a:endParaRP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416934">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Carton contents</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b"/>
                      <a:r>
                        <a:rPr lang="en-GB"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AC adaptor</a:t>
                      </a:r>
                    </a:p>
                    <a:p>
                      <a:pPr algn="l" fontAlgn="b"/>
                      <a:r>
                        <a:rPr lang="en-GB"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USB cable</a:t>
                      </a:r>
                    </a:p>
                    <a:p>
                      <a:pPr algn="l" fontAlgn="b"/>
                      <a:r>
                        <a:rPr lang="en-GB"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Documentation</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1"/>
                  </a:ext>
                </a:extLst>
              </a:tr>
              <a:tr h="427792">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Language support</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r>
                        <a:rPr kumimoji="1" lang="en-US" altLang="ja-JP" sz="800" dirty="0">
                          <a:solidFill>
                            <a:schemeClr val="tx1">
                              <a:lumMod val="65000"/>
                              <a:lumOff val="35000"/>
                            </a:schemeClr>
                          </a:solidFill>
                          <a:latin typeface="Helvetica" panose="020B0604020202020204" pitchFamily="34" charset="0"/>
                          <a:cs typeface="Helvetica" panose="020B0604020202020204" pitchFamily="34" charset="0"/>
                        </a:rPr>
                        <a:t>Dansk, Deutsch, English, </a:t>
                      </a:r>
                      <a:r>
                        <a:rPr kumimoji="1" lang="en-US" altLang="ja-JP" sz="800" dirty="0" err="1">
                          <a:solidFill>
                            <a:schemeClr val="tx1">
                              <a:lumMod val="65000"/>
                              <a:lumOff val="35000"/>
                            </a:schemeClr>
                          </a:solidFill>
                          <a:latin typeface="Helvetica" panose="020B0604020202020204" pitchFamily="34" charset="0"/>
                          <a:cs typeface="Helvetica" panose="020B0604020202020204" pitchFamily="34" charset="0"/>
                        </a:rPr>
                        <a:t>Español</a:t>
                      </a:r>
                      <a:r>
                        <a:rPr kumimoji="1" lang="en-US" altLang="ja-JP" sz="800" dirty="0">
                          <a:solidFill>
                            <a:schemeClr val="tx1">
                              <a:lumMod val="65000"/>
                              <a:lumOff val="35000"/>
                            </a:schemeClr>
                          </a:solidFill>
                          <a:latin typeface="Helvetica" panose="020B0604020202020204" pitchFamily="34" charset="0"/>
                          <a:cs typeface="Helvetica" panose="020B0604020202020204" pitchFamily="34" charset="0"/>
                        </a:rPr>
                        <a:t>, </a:t>
                      </a:r>
                      <a:r>
                        <a:rPr kumimoji="1" lang="en-US" altLang="ja-JP" sz="800" dirty="0" err="1">
                          <a:solidFill>
                            <a:schemeClr val="tx1">
                              <a:lumMod val="65000"/>
                              <a:lumOff val="35000"/>
                            </a:schemeClr>
                          </a:solidFill>
                          <a:latin typeface="Helvetica" panose="020B0604020202020204" pitchFamily="34" charset="0"/>
                          <a:cs typeface="Helvetica" panose="020B0604020202020204" pitchFamily="34" charset="0"/>
                        </a:rPr>
                        <a:t>Français</a:t>
                      </a:r>
                      <a:r>
                        <a:rPr kumimoji="1" lang="en-US" altLang="ja-JP" sz="800" dirty="0">
                          <a:solidFill>
                            <a:schemeClr val="tx1">
                              <a:lumMod val="65000"/>
                              <a:lumOff val="35000"/>
                            </a:schemeClr>
                          </a:solidFill>
                          <a:latin typeface="Helvetica" panose="020B0604020202020204" pitchFamily="34" charset="0"/>
                          <a:cs typeface="Helvetica" panose="020B0604020202020204" pitchFamily="34" charset="0"/>
                        </a:rPr>
                        <a:t>, Italian, </a:t>
                      </a:r>
                      <a:r>
                        <a:rPr kumimoji="1" lang="en-US" altLang="ja-JP" sz="800" dirty="0" err="1">
                          <a:solidFill>
                            <a:schemeClr val="tx1">
                              <a:lumMod val="65000"/>
                              <a:lumOff val="35000"/>
                            </a:schemeClr>
                          </a:solidFill>
                          <a:latin typeface="Helvetica" panose="020B0604020202020204" pitchFamily="34" charset="0"/>
                          <a:cs typeface="Helvetica" panose="020B0604020202020204" pitchFamily="34" charset="0"/>
                        </a:rPr>
                        <a:t>Nederlands</a:t>
                      </a:r>
                      <a:r>
                        <a:rPr kumimoji="1" lang="en-US" altLang="ja-JP" sz="800" dirty="0">
                          <a:solidFill>
                            <a:schemeClr val="tx1">
                              <a:lumMod val="65000"/>
                              <a:lumOff val="35000"/>
                            </a:schemeClr>
                          </a:solidFill>
                          <a:latin typeface="Helvetica" panose="020B0604020202020204" pitchFamily="34" charset="0"/>
                          <a:cs typeface="Helvetica" panose="020B0604020202020204" pitchFamily="34" charset="0"/>
                        </a:rPr>
                        <a:t>, </a:t>
                      </a:r>
                      <a:r>
                        <a:rPr kumimoji="1" lang="en-US" altLang="ja-JP" sz="800" dirty="0" err="1">
                          <a:solidFill>
                            <a:schemeClr val="tx1">
                              <a:lumMod val="65000"/>
                              <a:lumOff val="35000"/>
                            </a:schemeClr>
                          </a:solidFill>
                          <a:latin typeface="Helvetica" panose="020B0604020202020204" pitchFamily="34" charset="0"/>
                          <a:cs typeface="Helvetica" panose="020B0604020202020204" pitchFamily="34" charset="0"/>
                        </a:rPr>
                        <a:t>Norsk</a:t>
                      </a:r>
                      <a:r>
                        <a:rPr kumimoji="1" lang="en-US" altLang="ja-JP" sz="800" dirty="0">
                          <a:solidFill>
                            <a:schemeClr val="tx1">
                              <a:lumMod val="65000"/>
                              <a:lumOff val="35000"/>
                            </a:schemeClr>
                          </a:solidFill>
                          <a:latin typeface="Helvetica" panose="020B0604020202020204" pitchFamily="34" charset="0"/>
                          <a:cs typeface="Helvetica" panose="020B0604020202020204" pitchFamily="34" charset="0"/>
                        </a:rPr>
                        <a:t>, </a:t>
                      </a:r>
                      <a:r>
                        <a:rPr kumimoji="1" lang="en-US" altLang="ja-JP" sz="800" dirty="0" err="1">
                          <a:solidFill>
                            <a:schemeClr val="tx1">
                              <a:lumMod val="65000"/>
                              <a:lumOff val="35000"/>
                            </a:schemeClr>
                          </a:solidFill>
                          <a:latin typeface="Helvetica" panose="020B0604020202020204" pitchFamily="34" charset="0"/>
                          <a:cs typeface="Helvetica" panose="020B0604020202020204" pitchFamily="34" charset="0"/>
                        </a:rPr>
                        <a:t>Português</a:t>
                      </a:r>
                      <a:r>
                        <a:rPr kumimoji="1" lang="en-US" altLang="ja-JP" sz="800" dirty="0">
                          <a:solidFill>
                            <a:schemeClr val="tx1">
                              <a:lumMod val="65000"/>
                              <a:lumOff val="35000"/>
                            </a:schemeClr>
                          </a:solidFill>
                          <a:latin typeface="Helvetica" panose="020B0604020202020204" pitchFamily="34" charset="0"/>
                          <a:cs typeface="Helvetica" panose="020B0604020202020204" pitchFamily="34" charset="0"/>
                        </a:rPr>
                        <a:t>, Suomi, Svenska</a:t>
                      </a:r>
                    </a:p>
                  </a:txBody>
                  <a:tcPr marL="9525" marR="9525" marT="9525"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63590606"/>
              </p:ext>
            </p:extLst>
          </p:nvPr>
        </p:nvGraphicFramePr>
        <p:xfrm>
          <a:off x="358139" y="3027150"/>
          <a:ext cx="3348039" cy="5580330"/>
        </p:xfrm>
        <a:graphic>
          <a:graphicData uri="http://schemas.openxmlformats.org/drawingml/2006/table">
            <a:tbl>
              <a:tblPr/>
              <a:tblGrid>
                <a:gridCol w="1296257">
                  <a:extLst>
                    <a:ext uri="{9D8B030D-6E8A-4147-A177-3AD203B41FA5}">
                      <a16:colId xmlns:a16="http://schemas.microsoft.com/office/drawing/2014/main" val="20000"/>
                    </a:ext>
                  </a:extLst>
                </a:gridCol>
                <a:gridCol w="2051782">
                  <a:extLst>
                    <a:ext uri="{9D8B030D-6E8A-4147-A177-3AD203B41FA5}">
                      <a16:colId xmlns:a16="http://schemas.microsoft.com/office/drawing/2014/main" val="20001"/>
                    </a:ext>
                  </a:extLst>
                </a:gridCol>
              </a:tblGrid>
              <a:tr h="300407">
                <a:tc>
                  <a:txBody>
                    <a:bodyPr/>
                    <a:lstStyle/>
                    <a:p>
                      <a:pPr algn="l" fontAlgn="b"/>
                      <a:r>
                        <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rPr>
                        <a:t>Built In Features</a:t>
                      </a: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a:txBody>
                    <a:bodyPr/>
                    <a:lstStyle/>
                    <a:p>
                      <a:pPr algn="l" fontAlgn="b"/>
                      <a:endParaRPr lang="en-GB" sz="900" b="0" i="0" u="none" strike="noStrike" dirty="0">
                        <a:solidFill>
                          <a:schemeClr val="tx1"/>
                        </a:solidFill>
                        <a:latin typeface="Calibri"/>
                      </a:endParaRP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245539">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Printing Method</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r>
                        <a:rPr lang="en-GB" sz="800" dirty="0">
                          <a:solidFill>
                            <a:schemeClr val="tx1">
                              <a:lumMod val="65000"/>
                              <a:lumOff val="35000"/>
                            </a:schemeClr>
                          </a:solidFill>
                          <a:latin typeface="Helvetica" panose="020B0604020202020204" pitchFamily="34" charset="0"/>
                          <a:cs typeface="Helvetica" panose="020B0604020202020204" pitchFamily="34" charset="0"/>
                        </a:rPr>
                        <a:t>Direct Thermal</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0050">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Minimum print length</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l" fontAlgn="b"/>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Continuous: 6.4mm, Peeler: 17mm, </a:t>
                      </a:r>
                    </a:p>
                    <a:p>
                      <a:pPr algn="l" fontAlgn="b"/>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Cutter: 20mm, Tear: 18mm</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4051208"/>
                  </a:ext>
                </a:extLst>
              </a:tr>
              <a:tr h="43055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Maximum print length</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r>
                        <a:rPr lang="en-GB" sz="800" dirty="0">
                          <a:solidFill>
                            <a:schemeClr val="tx1">
                              <a:lumMod val="65000"/>
                              <a:lumOff val="35000"/>
                            </a:schemeClr>
                          </a:solidFill>
                          <a:latin typeface="Helvetica" panose="020B0604020202020204" pitchFamily="34" charset="0"/>
                          <a:cs typeface="Helvetica" panose="020B0604020202020204" pitchFamily="34" charset="0"/>
                        </a:rPr>
                        <a:t>3000mm</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1774947"/>
                  </a:ext>
                </a:extLst>
              </a:tr>
              <a:tr h="245539">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Minimum media width</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l" fontAlgn="b"/>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19mm</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1789690"/>
                  </a:ext>
                </a:extLst>
              </a:tr>
              <a:tr h="2455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Maximum media width</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l" fontAlgn="b"/>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118mm</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14488604"/>
                  </a:ext>
                </a:extLst>
              </a:tr>
              <a:tr h="245539">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Maximum roll diameter</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l" fontAlgn="b"/>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127mm</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8185151"/>
                  </a:ext>
                </a:extLst>
              </a:tr>
              <a:tr h="323162">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Minimum roll core diameter</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l" fontAlgn="b"/>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12.7mm</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59332540"/>
                  </a:ext>
                </a:extLst>
              </a:tr>
              <a:tr h="796511">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Interfaces</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en-GB" sz="800" dirty="0">
                          <a:solidFill>
                            <a:schemeClr val="tx1">
                              <a:lumMod val="65000"/>
                              <a:lumOff val="35000"/>
                            </a:schemeClr>
                          </a:solidFill>
                          <a:latin typeface="Helvetica" panose="020B0604020202020204" pitchFamily="34" charset="0"/>
                          <a:cs typeface="Helvetica" panose="020B0604020202020204" pitchFamily="34" charset="0"/>
                        </a:rPr>
                        <a:t>USB Ver.2.0 (Full Speed) (Type B)</a:t>
                      </a:r>
                    </a:p>
                    <a:p>
                      <a:r>
                        <a:rPr lang="en-GB" sz="800" dirty="0">
                          <a:solidFill>
                            <a:schemeClr val="tx1">
                              <a:lumMod val="65000"/>
                              <a:lumOff val="35000"/>
                            </a:schemeClr>
                          </a:solidFill>
                          <a:latin typeface="Helvetica" panose="020B0604020202020204" pitchFamily="34" charset="0"/>
                          <a:cs typeface="Helvetica" panose="020B0604020202020204" pitchFamily="34" charset="0"/>
                        </a:rPr>
                        <a:t>USB Host^</a:t>
                      </a:r>
                    </a:p>
                    <a:p>
                      <a:r>
                        <a:rPr lang="en-GB" sz="800" dirty="0">
                          <a:solidFill>
                            <a:schemeClr val="tx1">
                              <a:lumMod val="65000"/>
                              <a:lumOff val="35000"/>
                            </a:schemeClr>
                          </a:solidFill>
                          <a:latin typeface="Helvetica" panose="020B0604020202020204" pitchFamily="34" charset="0"/>
                          <a:cs typeface="Helvetica" panose="020B0604020202020204" pitchFamily="34" charset="0"/>
                        </a:rPr>
                        <a:t>Serial RS232C (DB9 male)</a:t>
                      </a:r>
                    </a:p>
                    <a:p>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Bluetooth Version.4.2 /</a:t>
                      </a:r>
                      <a:r>
                        <a:rPr lang="en-GB" sz="800" baseline="0" dirty="0" err="1">
                          <a:solidFill>
                            <a:schemeClr val="tx1">
                              <a:lumMod val="65000"/>
                              <a:lumOff val="35000"/>
                            </a:schemeClr>
                          </a:solidFill>
                          <a:latin typeface="Helvetica" panose="020B0604020202020204" pitchFamily="34" charset="0"/>
                          <a:cs typeface="Helvetica" panose="020B0604020202020204" pitchFamily="34" charset="0"/>
                        </a:rPr>
                        <a:t>MFi</a:t>
                      </a:r>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 / SPP, OPP, HCRP (Bluetooth Classic), GATT (Bluetooth Low Energy)^</a:t>
                      </a:r>
                    </a:p>
                    <a:p>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Wireless LAN 802.11a/b/g/n supporting 2.4GHz &amp; 5GHz (supporting </a:t>
                      </a:r>
                      <a:r>
                        <a:rPr lang="en-GB" sz="800" baseline="0" dirty="0" err="1">
                          <a:solidFill>
                            <a:schemeClr val="tx1">
                              <a:lumMod val="65000"/>
                              <a:lumOff val="35000"/>
                            </a:schemeClr>
                          </a:solidFill>
                          <a:latin typeface="Helvetica" panose="020B0604020202020204" pitchFamily="34" charset="0"/>
                          <a:cs typeface="Helvetica" panose="020B0604020202020204" pitchFamily="34" charset="0"/>
                        </a:rPr>
                        <a:t>AirPrint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a:t>
                      </a:r>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 from iOS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 devices)^</a:t>
                      </a:r>
                    </a:p>
                    <a:p>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Wired LAN 10/100BASE-TX^^</a:t>
                      </a:r>
                    </a:p>
                  </a:txBody>
                  <a:tcPr marL="0" marR="0" marT="36000" marB="36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3729689"/>
                  </a:ext>
                </a:extLst>
              </a:tr>
              <a:tr h="324036">
                <a:tc>
                  <a:txBody>
                    <a:bodyPr/>
                    <a:lstStyle/>
                    <a:p>
                      <a:pPr marL="0" algn="l" defTabSz="914400" rtl="0" eaLnBrk="1" fontAlgn="b" latinLnBrk="0" hangingPunct="1"/>
                      <a:r>
                        <a:rPr lang="en-GB" sz="800" b="1" i="0" u="none" strike="noStrike" kern="1200" dirty="0">
                          <a:solidFill>
                            <a:schemeClr val="tx1">
                              <a:lumMod val="65000"/>
                              <a:lumOff val="35000"/>
                            </a:schemeClr>
                          </a:solidFill>
                          <a:latin typeface="Helvetica" panose="020B0604020202020204" pitchFamily="34" charset="0"/>
                          <a:ea typeface="+mn-ea"/>
                          <a:cs typeface="Helvetica" panose="020B0604020202020204" pitchFamily="34" charset="0"/>
                        </a:rPr>
                        <a:t>Operating system </a:t>
                      </a:r>
                      <a:br>
                        <a:rPr lang="en-GB" sz="800" b="1" i="0" u="none" strike="noStrike" kern="1200" dirty="0">
                          <a:solidFill>
                            <a:schemeClr val="tx1">
                              <a:lumMod val="65000"/>
                              <a:lumOff val="35000"/>
                            </a:schemeClr>
                          </a:solidFill>
                          <a:latin typeface="Helvetica" panose="020B0604020202020204" pitchFamily="34" charset="0"/>
                          <a:ea typeface="+mn-ea"/>
                          <a:cs typeface="Helvetica" panose="020B0604020202020204" pitchFamily="34" charset="0"/>
                        </a:rPr>
                      </a:br>
                      <a:r>
                        <a:rPr lang="en-GB" sz="800" b="1" i="0" u="none" strike="noStrike" kern="1200" dirty="0">
                          <a:solidFill>
                            <a:schemeClr val="tx1">
                              <a:lumMod val="65000"/>
                              <a:lumOff val="35000"/>
                            </a:schemeClr>
                          </a:solidFill>
                          <a:latin typeface="Helvetica" panose="020B0604020202020204" pitchFamily="34" charset="0"/>
                          <a:ea typeface="+mn-ea"/>
                          <a:cs typeface="Helvetica" panose="020B0604020202020204" pitchFamily="34" charset="0"/>
                        </a:rPr>
                        <a:t>support</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Microsoft</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Windows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7 / Windows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8 / Windows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8.1 / Windows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10 / Windows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11</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Microsoft</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Windows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Server 2008 / Server 2008R2 / Server 2012 / Server 2012R2 / Server 2016 / Server 2019 (</a:t>
                      </a:r>
                      <a:r>
                        <a:rPr lang="en-GB" sz="800" b="0" i="1" u="none" strike="noStrike" dirty="0">
                          <a:solidFill>
                            <a:schemeClr val="tx1">
                              <a:lumMod val="65000"/>
                              <a:lumOff val="35000"/>
                            </a:schemeClr>
                          </a:solidFill>
                          <a:latin typeface="Helvetica" panose="020B0604020202020204" pitchFamily="34" charset="0"/>
                          <a:cs typeface="Helvetica" panose="020B0604020202020204" pitchFamily="34" charset="0"/>
                        </a:rPr>
                        <a:t>TD-4420DN, TD-4520DN, TD-45550DNWB)</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u="none" strike="noStrike" dirty="0">
                        <a:solidFill>
                          <a:schemeClr val="tx1">
                            <a:lumMod val="65000"/>
                            <a:lumOff val="35000"/>
                          </a:schemeClr>
                        </a:solidFill>
                        <a:latin typeface="Helvetica" panose="020B0604020202020204" pitchFamily="34" charset="0"/>
                        <a:cs typeface="Helvetica"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Linux</a:t>
                      </a:r>
                    </a:p>
                  </a:txBody>
                  <a:tcPr marL="0" marR="0" marT="36000" marB="36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331848"/>
                  </a:ext>
                </a:extLst>
              </a:tr>
              <a:tr h="324036">
                <a:tc>
                  <a:txBody>
                    <a:bodyPr/>
                    <a:lstStyle/>
                    <a:p>
                      <a:pPr marL="0" algn="l" defTabSz="914400" rtl="0" eaLnBrk="1" fontAlgn="b" latinLnBrk="0" hangingPunct="1"/>
                      <a:r>
                        <a:rPr lang="en-GB" sz="800" b="1" i="0" u="none" strike="noStrike" kern="1200" dirty="0">
                          <a:solidFill>
                            <a:schemeClr val="tx1">
                              <a:lumMod val="65000"/>
                              <a:lumOff val="35000"/>
                            </a:schemeClr>
                          </a:solidFill>
                          <a:latin typeface="Helvetica" panose="020B0604020202020204" pitchFamily="34" charset="0"/>
                          <a:ea typeface="+mn-ea"/>
                          <a:cs typeface="Helvetica" panose="020B0604020202020204" pitchFamily="34" charset="0"/>
                        </a:rPr>
                        <a:t>Mobile OS Support</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Android 4.0.3 or later</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iOS</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a:t>
                      </a:r>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 8 or later </a:t>
                      </a:r>
                      <a:r>
                        <a:rPr lang="en-GB" sz="800" i="1" baseline="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1" u="none" strike="noStrike" dirty="0">
                          <a:solidFill>
                            <a:schemeClr val="tx1">
                              <a:lumMod val="65000"/>
                              <a:lumOff val="35000"/>
                            </a:schemeClr>
                          </a:solidFill>
                          <a:latin typeface="Helvetica" panose="020B0604020202020204" pitchFamily="34" charset="0"/>
                          <a:cs typeface="Helvetica" panose="020B0604020202020204" pitchFamily="34" charset="0"/>
                        </a:rPr>
                        <a:t>TD-4420DN, TD-4520DN, TD-45550DNWB</a:t>
                      </a:r>
                      <a:r>
                        <a:rPr lang="en-GB" sz="800" i="1" baseline="0" dirty="0">
                          <a:solidFill>
                            <a:schemeClr val="tx1">
                              <a:lumMod val="65000"/>
                              <a:lumOff val="35000"/>
                            </a:schemeClr>
                          </a:solidFill>
                          <a:latin typeface="Helvetica" panose="020B0604020202020204" pitchFamily="34" charset="0"/>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Requires 3</a:t>
                      </a:r>
                      <a:r>
                        <a:rPr lang="en-GB" sz="800" baseline="30000" dirty="0">
                          <a:solidFill>
                            <a:schemeClr val="tx1">
                              <a:lumMod val="65000"/>
                              <a:lumOff val="35000"/>
                            </a:schemeClr>
                          </a:solidFill>
                          <a:latin typeface="Helvetica" panose="020B0604020202020204" pitchFamily="34" charset="0"/>
                          <a:cs typeface="Helvetica" panose="020B0604020202020204" pitchFamily="34" charset="0"/>
                        </a:rPr>
                        <a:t>rd</a:t>
                      </a:r>
                      <a:r>
                        <a:rPr lang="en-GB" sz="800" baseline="0" dirty="0">
                          <a:solidFill>
                            <a:schemeClr val="tx1">
                              <a:lumMod val="65000"/>
                              <a:lumOff val="35000"/>
                            </a:schemeClr>
                          </a:solidFill>
                          <a:latin typeface="Helvetica" panose="020B0604020202020204" pitchFamily="34" charset="0"/>
                          <a:cs typeface="Helvetica" panose="020B0604020202020204" pitchFamily="34" charset="0"/>
                        </a:rPr>
                        <a:t> party app development  using  Brother SDK, further information available at </a:t>
                      </a:r>
                      <a:r>
                        <a:rPr lang="en-GB" sz="800" b="0" i="0" u="none" strike="noStrike" baseline="0" dirty="0">
                          <a:solidFill>
                            <a:srgbClr val="5C5D5F"/>
                          </a:solidFill>
                          <a:latin typeface="HelveticaNeueLT W1G 55 Roman"/>
                          <a:hlinkClick r:id="rId3"/>
                        </a:rPr>
                        <a:t>https://support.brother.com/g/s/es/dev/en/index.html</a:t>
                      </a:r>
                      <a:endParaRPr lang="en-GB" sz="800" b="0" baseline="0" dirty="0">
                        <a:solidFill>
                          <a:schemeClr val="tx1">
                            <a:lumMod val="65000"/>
                            <a:lumOff val="35000"/>
                          </a:schemeClr>
                        </a:solidFill>
                        <a:latin typeface="Helvetica" panose="020B0604020202020204" pitchFamily="34" charset="0"/>
                        <a:cs typeface="Helvetica" panose="020B0604020202020204" pitchFamily="34" charset="0"/>
                      </a:endParaRPr>
                    </a:p>
                  </a:txBody>
                  <a:tcPr marL="0" marR="0" marT="36000" marB="36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556224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50652670"/>
              </p:ext>
            </p:extLst>
          </p:nvPr>
        </p:nvGraphicFramePr>
        <p:xfrm>
          <a:off x="358141" y="2266874"/>
          <a:ext cx="3348039" cy="494074"/>
        </p:xfrm>
        <a:graphic>
          <a:graphicData uri="http://schemas.openxmlformats.org/drawingml/2006/table">
            <a:tbl>
              <a:tblPr/>
              <a:tblGrid>
                <a:gridCol w="1296257">
                  <a:extLst>
                    <a:ext uri="{9D8B030D-6E8A-4147-A177-3AD203B41FA5}">
                      <a16:colId xmlns:a16="http://schemas.microsoft.com/office/drawing/2014/main" val="20000"/>
                    </a:ext>
                  </a:extLst>
                </a:gridCol>
                <a:gridCol w="2051782">
                  <a:extLst>
                    <a:ext uri="{9D8B030D-6E8A-4147-A177-3AD203B41FA5}">
                      <a16:colId xmlns:a16="http://schemas.microsoft.com/office/drawing/2014/main" val="20001"/>
                    </a:ext>
                  </a:extLst>
                </a:gridCol>
              </a:tblGrid>
              <a:tr h="265396">
                <a:tc gridSpan="2">
                  <a:txBody>
                    <a:bodyPr/>
                    <a:lstStyle/>
                    <a:p>
                      <a:pPr algn="l" fontAlgn="b"/>
                      <a:r>
                        <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rPr>
                        <a:t>Dimensions &amp; Weights</a:t>
                      </a: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hMerge="1">
                  <a:txBody>
                    <a:bodyPr/>
                    <a:lstStyle/>
                    <a:p>
                      <a:pPr algn="l" fontAlgn="b"/>
                      <a:endParaRPr lang="en-GB" sz="700" b="0" i="0" u="none" strike="noStrike" dirty="0">
                        <a:solidFill>
                          <a:srgbClr val="000000"/>
                        </a:solidFill>
                        <a:latin typeface="Calibri"/>
                      </a:endParaRPr>
                    </a:p>
                  </a:txBody>
                  <a:tcPr marL="5202" marR="5202" marT="5202" marB="0">
                    <a:lnL>
                      <a:noFill/>
                    </a:lnL>
                    <a:lnR>
                      <a:noFill/>
                    </a:lnR>
                    <a:lnT>
                      <a:noFill/>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228678">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Without carton</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nb-NO"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180(w) x 155(d) x 224(h) | </a:t>
                      </a:r>
                      <a:r>
                        <a:rPr lang="nb-NO" sz="800" b="0" i="0" u="none" strike="noStrike" kern="1200" dirty="0">
                          <a:solidFill>
                            <a:schemeClr val="tx1">
                              <a:lumMod val="65000"/>
                              <a:lumOff val="35000"/>
                            </a:schemeClr>
                          </a:solidFill>
                          <a:latin typeface="Helvetica" panose="020B0604020202020204" pitchFamily="34" charset="0"/>
                          <a:ea typeface="+mn-ea"/>
                          <a:cs typeface="Helvetica" panose="020B0604020202020204" pitchFamily="34" charset="0"/>
                        </a:rPr>
                        <a:t>2.08Kg</a:t>
                      </a:r>
                      <a:endParaRPr lang="en-GB" sz="800" b="0" i="0" u="none" strike="noStrike" kern="1200" dirty="0">
                        <a:solidFill>
                          <a:schemeClr val="tx1">
                            <a:lumMod val="65000"/>
                            <a:lumOff val="35000"/>
                          </a:schemeClr>
                        </a:solidFill>
                        <a:latin typeface="Helvetica" panose="020B0604020202020204" pitchFamily="34" charset="0"/>
                        <a:ea typeface="+mn-ea"/>
                        <a:cs typeface="Helvetica" panose="020B0604020202020204" pitchFamily="34" charset="0"/>
                      </a:endParaRP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 name="Table 1">
            <a:extLst>
              <a:ext uri="{FF2B5EF4-FFF2-40B4-BE49-F238E27FC236}">
                <a16:creationId xmlns:a16="http://schemas.microsoft.com/office/drawing/2014/main" id="{1E987AB6-9C84-4861-8380-49E03C7F503D}"/>
              </a:ext>
            </a:extLst>
          </p:cNvPr>
          <p:cNvGraphicFramePr>
            <a:graphicFrameLocks noGrp="1"/>
          </p:cNvGraphicFramePr>
          <p:nvPr>
            <p:extLst>
              <p:ext uri="{D42A27DB-BD31-4B8C-83A1-F6EECF244321}">
                <p14:modId xmlns:p14="http://schemas.microsoft.com/office/powerpoint/2010/main" val="3854639586"/>
              </p:ext>
            </p:extLst>
          </p:nvPr>
        </p:nvGraphicFramePr>
        <p:xfrm>
          <a:off x="4066222" y="1119145"/>
          <a:ext cx="3348039" cy="5652480"/>
        </p:xfrm>
        <a:graphic>
          <a:graphicData uri="http://schemas.openxmlformats.org/drawingml/2006/table">
            <a:tbl>
              <a:tblPr/>
              <a:tblGrid>
                <a:gridCol w="1296257">
                  <a:extLst>
                    <a:ext uri="{9D8B030D-6E8A-4147-A177-3AD203B41FA5}">
                      <a16:colId xmlns:a16="http://schemas.microsoft.com/office/drawing/2014/main" val="2096403721"/>
                    </a:ext>
                  </a:extLst>
                </a:gridCol>
                <a:gridCol w="2051782">
                  <a:extLst>
                    <a:ext uri="{9D8B030D-6E8A-4147-A177-3AD203B41FA5}">
                      <a16:colId xmlns:a16="http://schemas.microsoft.com/office/drawing/2014/main" val="103096188"/>
                    </a:ext>
                  </a:extLst>
                </a:gridCol>
              </a:tblGrid>
              <a:tr h="351460">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Software</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P-touch Editor: b</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arcode label design software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Mobile Deploy App:</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remote printer configuration^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Brother Font Manager:</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font download tool (Windows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only via USB)</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Printer Settings Tool: </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device configuration software (Windows</a:t>
                      </a:r>
                      <a:r>
                        <a:rPr lang="en-GB" sz="800" b="0" i="0" u="none" strike="noStrike" baseline="30000" dirty="0">
                          <a:solidFill>
                            <a:schemeClr val="tx1">
                              <a:lumMod val="65000"/>
                              <a:lumOff val="35000"/>
                            </a:schemeClr>
                          </a:solidFill>
                          <a:latin typeface="Helvetica" panose="020B0604020202020204" pitchFamily="34" charset="0"/>
                          <a:cs typeface="Helvetica" panose="020B0604020202020204" pitchFamily="34" charset="0"/>
                        </a:rPr>
                        <a:t>®</a:t>
                      </a:r>
                      <a:r>
                        <a:rPr lang="en-GB" sz="800" b="0" i="0" u="none" strike="noStrike" dirty="0">
                          <a:solidFill>
                            <a:schemeClr val="tx1">
                              <a:lumMod val="65000"/>
                              <a:lumOff val="35000"/>
                            </a:schemeClr>
                          </a:solidFill>
                          <a:latin typeface="Helvetica" panose="020B0604020202020204" pitchFamily="34" charset="0"/>
                          <a:cs typeface="Helvetica" panose="020B0604020202020204" pitchFamily="34" charset="0"/>
                        </a:rPr>
                        <a:t> only via USB)</a:t>
                      </a:r>
                    </a:p>
                  </a:txBody>
                  <a:tcPr marL="0" marR="0" marT="36000" marB="36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10669"/>
                  </a:ext>
                </a:extLst>
              </a:tr>
              <a:tr h="351460">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Printer commands</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r>
                        <a:rPr lang="en-GB" sz="800" dirty="0">
                          <a:solidFill>
                            <a:schemeClr val="tx1">
                              <a:lumMod val="65000"/>
                              <a:lumOff val="35000"/>
                            </a:schemeClr>
                          </a:solidFill>
                          <a:latin typeface="Helvetica" panose="020B0604020202020204" pitchFamily="34" charset="0"/>
                          <a:cs typeface="Helvetica" panose="020B0604020202020204" pitchFamily="34" charset="0"/>
                        </a:rPr>
                        <a:t>Raster, ESC/P, P-touch Template, ZPL2, EPL2, DPL &amp; CPCL emulations</a:t>
                      </a:r>
                    </a:p>
                    <a:p>
                      <a:r>
                        <a:rPr lang="en-GB" sz="800" i="1" dirty="0">
                          <a:solidFill>
                            <a:schemeClr val="tx1">
                              <a:lumMod val="65000"/>
                              <a:lumOff val="35000"/>
                            </a:schemeClr>
                          </a:solidFill>
                          <a:latin typeface="Helvetica" panose="020B0604020202020204" pitchFamily="34" charset="0"/>
                          <a:cs typeface="Helvetica" panose="020B0604020202020204" pitchFamily="34" charset="0"/>
                        </a:rPr>
                        <a:t>(for additional command support contact your local Brother office)</a:t>
                      </a:r>
                    </a:p>
                  </a:txBody>
                  <a:tcPr marL="0" marR="0" marT="36000" marB="36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26376444"/>
                  </a:ext>
                </a:extLst>
              </a:tr>
              <a:tr h="576064">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Internal fonts &amp; sizes</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r>
                        <a:rPr lang="en-GB" sz="800" b="1" dirty="0">
                          <a:solidFill>
                            <a:schemeClr val="tx1">
                              <a:lumMod val="65000"/>
                              <a:lumOff val="35000"/>
                            </a:schemeClr>
                          </a:solidFill>
                          <a:latin typeface="Helvetica" panose="020B0604020202020204" pitchFamily="34" charset="0"/>
                          <a:cs typeface="Helvetica" panose="020B0604020202020204" pitchFamily="34" charset="0"/>
                        </a:rPr>
                        <a:t>&lt;ESC/P&gt;</a:t>
                      </a:r>
                    </a:p>
                    <a:p>
                      <a:r>
                        <a:rPr lang="en-GB" sz="800" dirty="0">
                          <a:solidFill>
                            <a:schemeClr val="tx1">
                              <a:lumMod val="65000"/>
                              <a:lumOff val="35000"/>
                            </a:schemeClr>
                          </a:solidFill>
                          <a:latin typeface="Helvetica" panose="020B0604020202020204" pitchFamily="34" charset="0"/>
                          <a:cs typeface="Helvetica" panose="020B0604020202020204" pitchFamily="34" charset="0"/>
                        </a:rPr>
                        <a:t>Bitmap font: </a:t>
                      </a:r>
                      <a:r>
                        <a:rPr lang="en-GB" sz="800" dirty="0" err="1">
                          <a:solidFill>
                            <a:schemeClr val="tx1">
                              <a:lumMod val="65000"/>
                              <a:lumOff val="35000"/>
                            </a:schemeClr>
                          </a:solidFill>
                          <a:latin typeface="Helvetica" panose="020B0604020202020204" pitchFamily="34" charset="0"/>
                          <a:cs typeface="Helvetica" panose="020B0604020202020204" pitchFamily="34" charset="0"/>
                        </a:rPr>
                        <a:t>LetterGothicBold</a:t>
                      </a:r>
                      <a:r>
                        <a:rPr lang="en-GB" sz="800" dirty="0">
                          <a:solidFill>
                            <a:schemeClr val="tx1">
                              <a:lumMod val="65000"/>
                              <a:lumOff val="35000"/>
                            </a:schemeClr>
                          </a:solidFill>
                          <a:latin typeface="Helvetica" panose="020B0604020202020204" pitchFamily="34" charset="0"/>
                          <a:cs typeface="Helvetica" panose="020B0604020202020204" pitchFamily="34" charset="0"/>
                        </a:rPr>
                        <a:t> (16,24,32,48dot), Helsinki (16,24,32,48dot), Brussels (24,32,48dot), Brougham (24,32,48dot), San Diego (24,32,48dot), Gothic (16,24,32dot)</a:t>
                      </a:r>
                    </a:p>
                    <a:p>
                      <a:r>
                        <a:rPr lang="en-GB" sz="800" dirty="0">
                          <a:solidFill>
                            <a:schemeClr val="tx1">
                              <a:lumMod val="65000"/>
                              <a:lumOff val="35000"/>
                            </a:schemeClr>
                          </a:solidFill>
                          <a:latin typeface="Helvetica" panose="020B0604020202020204" pitchFamily="34" charset="0"/>
                          <a:cs typeface="Helvetica" panose="020B0604020202020204" pitchFamily="34" charset="0"/>
                        </a:rPr>
                        <a:t>Outline font: </a:t>
                      </a:r>
                      <a:r>
                        <a:rPr lang="en-GB" sz="800" dirty="0" err="1">
                          <a:solidFill>
                            <a:schemeClr val="tx1">
                              <a:lumMod val="65000"/>
                              <a:lumOff val="35000"/>
                            </a:schemeClr>
                          </a:solidFill>
                          <a:latin typeface="Helvetica" panose="020B0604020202020204" pitchFamily="34" charset="0"/>
                          <a:cs typeface="Helvetica" panose="020B0604020202020204" pitchFamily="34" charset="0"/>
                        </a:rPr>
                        <a:t>LetterGothic</a:t>
                      </a:r>
                      <a:r>
                        <a:rPr lang="en-GB" sz="800" dirty="0">
                          <a:solidFill>
                            <a:schemeClr val="tx1">
                              <a:lumMod val="65000"/>
                              <a:lumOff val="35000"/>
                            </a:schemeClr>
                          </a:solidFill>
                          <a:latin typeface="Helvetica" panose="020B0604020202020204" pitchFamily="34" charset="0"/>
                          <a:cs typeface="Helvetica" panose="020B0604020202020204" pitchFamily="34" charset="0"/>
                        </a:rPr>
                        <a:t>, Helsinki, Brussels, Gothic (1 – 400dots)</a:t>
                      </a:r>
                    </a:p>
                    <a:p>
                      <a:r>
                        <a:rPr lang="en-GB" sz="800" b="1" dirty="0">
                          <a:solidFill>
                            <a:schemeClr val="tx1">
                              <a:lumMod val="65000"/>
                              <a:lumOff val="35000"/>
                            </a:schemeClr>
                          </a:solidFill>
                          <a:latin typeface="Helvetica" panose="020B0604020202020204" pitchFamily="34" charset="0"/>
                          <a:cs typeface="Helvetica" panose="020B0604020202020204" pitchFamily="34" charset="0"/>
                        </a:rPr>
                        <a:t>&lt;P-touch Template&gt;</a:t>
                      </a:r>
                    </a:p>
                    <a:p>
                      <a:r>
                        <a:rPr lang="en-GB" sz="800" dirty="0">
                          <a:solidFill>
                            <a:schemeClr val="tx1">
                              <a:lumMod val="65000"/>
                              <a:lumOff val="35000"/>
                            </a:schemeClr>
                          </a:solidFill>
                          <a:latin typeface="Helvetica" panose="020B0604020202020204" pitchFamily="34" charset="0"/>
                          <a:cs typeface="Helvetica" panose="020B0604020202020204" pitchFamily="34" charset="0"/>
                        </a:rPr>
                        <a:t>Outline font: </a:t>
                      </a:r>
                      <a:r>
                        <a:rPr lang="en-GB" sz="800" dirty="0" err="1">
                          <a:solidFill>
                            <a:schemeClr val="tx1">
                              <a:lumMod val="65000"/>
                              <a:lumOff val="35000"/>
                            </a:schemeClr>
                          </a:solidFill>
                          <a:latin typeface="Helvetica" panose="020B0604020202020204" pitchFamily="34" charset="0"/>
                          <a:cs typeface="Helvetica" panose="020B0604020202020204" pitchFamily="34" charset="0"/>
                        </a:rPr>
                        <a:t>LetterGothic</a:t>
                      </a:r>
                      <a:r>
                        <a:rPr lang="en-GB" sz="800" dirty="0">
                          <a:solidFill>
                            <a:schemeClr val="tx1">
                              <a:lumMod val="65000"/>
                              <a:lumOff val="35000"/>
                            </a:schemeClr>
                          </a:solidFill>
                          <a:latin typeface="Helvetica" panose="020B0604020202020204" pitchFamily="34" charset="0"/>
                          <a:cs typeface="Helvetica" panose="020B0604020202020204" pitchFamily="34" charset="0"/>
                        </a:rPr>
                        <a:t>, Helsinki, Brussels, Gothic (1 – 400dots)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tx1">
                            <a:lumMod val="65000"/>
                            <a:lumOff val="35000"/>
                          </a:schemeClr>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65000"/>
                              <a:lumOff val="35000"/>
                            </a:schemeClr>
                          </a:solidFill>
                          <a:latin typeface="Helvetica" panose="020B0604020202020204" pitchFamily="34" charset="0"/>
                          <a:cs typeface="Helvetica" panose="020B0604020202020204" pitchFamily="34" charset="0"/>
                        </a:rPr>
                        <a:t>Downloadable font support* via Font Manager software</a:t>
                      </a:r>
                    </a:p>
                  </a:txBody>
                  <a:tcPr marL="0" marR="0" marT="36000" marB="36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34090545"/>
                  </a:ext>
                </a:extLst>
              </a:tr>
              <a:tr h="576064">
                <a:tc>
                  <a:txBody>
                    <a:bodyPr/>
                    <a:lstStyle/>
                    <a:p>
                      <a:pPr algn="l" fontAlgn="b"/>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Internal Barcode</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lumMod val="65000"/>
                              <a:lumOff val="35000"/>
                            </a:schemeClr>
                          </a:solidFill>
                          <a:latin typeface="Helvetica" panose="020B0604020202020204" pitchFamily="34" charset="0"/>
                          <a:cs typeface="Helvetica" panose="020B0604020202020204" pitchFamily="34" charset="0"/>
                        </a:rPr>
                        <a:t>Linear: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65000"/>
                              <a:lumOff val="35000"/>
                            </a:schemeClr>
                          </a:solidFill>
                          <a:latin typeface="Helvetica" panose="020B0604020202020204" pitchFamily="34" charset="0"/>
                          <a:cs typeface="Helvetica" panose="020B0604020202020204" pitchFamily="34" charset="0"/>
                        </a:rPr>
                        <a:t>CODE 39, ITF(I-2/5), EAN-8(JAN8), EAN-13(JAN13), UPC-A, UPC-E, CODABAR (NW-7),  CODE 128, GS1-128(UCC/EAN 128), GS1 </a:t>
                      </a:r>
                      <a:r>
                        <a:rPr lang="en-GB" sz="800" dirty="0" err="1">
                          <a:solidFill>
                            <a:schemeClr val="tx1">
                              <a:lumMod val="65000"/>
                              <a:lumOff val="35000"/>
                            </a:schemeClr>
                          </a:solidFill>
                          <a:latin typeface="Helvetica" panose="020B0604020202020204" pitchFamily="34" charset="0"/>
                          <a:cs typeface="Helvetica" panose="020B0604020202020204" pitchFamily="34" charset="0"/>
                        </a:rPr>
                        <a:t>Databar（Standard（Omnidirectional</a:t>
                      </a:r>
                      <a:r>
                        <a:rPr lang="en-GB" sz="800" dirty="0">
                          <a:solidFill>
                            <a:schemeClr val="tx1">
                              <a:lumMod val="65000"/>
                              <a:lumOff val="35000"/>
                            </a:schemeClr>
                          </a:solidFill>
                          <a:latin typeface="Helvetica" panose="020B0604020202020204" pitchFamily="34" charset="0"/>
                          <a:cs typeface="Helvetica" panose="020B0604020202020204" pitchFamily="34" charset="0"/>
                        </a:rPr>
                        <a:t>/Truncated/Stacked/Stacked Omnidirectional/Limited/Expanded）,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65000"/>
                              <a:lumOff val="35000"/>
                            </a:schemeClr>
                          </a:solidFill>
                          <a:latin typeface="Helvetica" panose="020B0604020202020204" pitchFamily="34" charset="0"/>
                          <a:cs typeface="Helvetica" panose="020B0604020202020204" pitchFamily="34" charset="0"/>
                        </a:rPr>
                        <a:t> CODE93, POSTNET, UPC/EAN EXTENSION, MSI, Intelligent Mail Barcode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tx1">
                            <a:lumMod val="65000"/>
                            <a:lumOff val="35000"/>
                          </a:schemeClr>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lumMod val="65000"/>
                              <a:lumOff val="35000"/>
                            </a:schemeClr>
                          </a:solidFill>
                          <a:latin typeface="Helvetica" panose="020B0604020202020204" pitchFamily="34" charset="0"/>
                          <a:cs typeface="Helvetica" panose="020B0604020202020204" pitchFamily="34" charset="0"/>
                        </a:rPr>
                        <a:t>2-dimensional: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65000"/>
                              <a:lumOff val="35000"/>
                            </a:schemeClr>
                          </a:solidFill>
                          <a:latin typeface="Helvetica" panose="020B0604020202020204" pitchFamily="34" charset="0"/>
                          <a:cs typeface="Helvetica" panose="020B0604020202020204" pitchFamily="34" charset="0"/>
                        </a:rPr>
                        <a:t>QR Code (model 1, model 2, micro QR),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65000"/>
                              <a:lumOff val="35000"/>
                            </a:schemeClr>
                          </a:solidFill>
                          <a:latin typeface="Helvetica" panose="020B0604020202020204" pitchFamily="34" charset="0"/>
                          <a:cs typeface="Helvetica" panose="020B0604020202020204" pitchFamily="34" charset="0"/>
                        </a:rPr>
                        <a:t> </a:t>
                      </a:r>
                      <a:r>
                        <a:rPr lang="en-GB" sz="800" dirty="0" err="1">
                          <a:solidFill>
                            <a:schemeClr val="tx1">
                              <a:lumMod val="65000"/>
                              <a:lumOff val="35000"/>
                            </a:schemeClr>
                          </a:solidFill>
                          <a:latin typeface="Helvetica" panose="020B0604020202020204" pitchFamily="34" charset="0"/>
                          <a:cs typeface="Helvetica" panose="020B0604020202020204" pitchFamily="34" charset="0"/>
                        </a:rPr>
                        <a:t>Maxicode</a:t>
                      </a:r>
                      <a:r>
                        <a:rPr lang="en-GB" sz="800" dirty="0">
                          <a:solidFill>
                            <a:schemeClr val="tx1">
                              <a:lumMod val="65000"/>
                              <a:lumOff val="35000"/>
                            </a:schemeClr>
                          </a:solidFill>
                          <a:latin typeface="Helvetica" panose="020B0604020202020204" pitchFamily="34" charset="0"/>
                          <a:cs typeface="Helvetica" panose="020B0604020202020204" pitchFamily="34" charset="0"/>
                        </a:rPr>
                        <a:t>, PDF417 (Standard, Truncate, MicroPDF417) Data Matrix (ECC200 Square, ECC200 Rectangular), Aztec</a:t>
                      </a:r>
                    </a:p>
                  </a:txBody>
                  <a:tcPr marL="0" marR="0" marT="36000" marB="36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82625768"/>
                  </a:ext>
                </a:extLst>
              </a:tr>
            </a:tbl>
          </a:graphicData>
        </a:graphic>
      </p:graphicFrame>
      <p:sp>
        <p:nvSpPr>
          <p:cNvPr id="9" name="TextBox 8">
            <a:extLst>
              <a:ext uri="{FF2B5EF4-FFF2-40B4-BE49-F238E27FC236}">
                <a16:creationId xmlns:a16="http://schemas.microsoft.com/office/drawing/2014/main" id="{BD2E14A7-7438-457E-BB56-4DB84997AD19}"/>
              </a:ext>
            </a:extLst>
          </p:cNvPr>
          <p:cNvSpPr txBox="1"/>
          <p:nvPr/>
        </p:nvSpPr>
        <p:spPr>
          <a:xfrm>
            <a:off x="1493856" y="9723578"/>
            <a:ext cx="4741034" cy="246221"/>
          </a:xfrm>
          <a:prstGeom prst="rect">
            <a:avLst/>
          </a:prstGeom>
          <a:noFill/>
        </p:spPr>
        <p:txBody>
          <a:bodyPr wrap="square" rtlCol="0">
            <a:spAutoFit/>
          </a:bodyPr>
          <a:lstStyle/>
          <a:p>
            <a:pPr algn="ctr"/>
            <a:r>
              <a:rPr lang="en-GB" sz="1000" dirty="0">
                <a:solidFill>
                  <a:schemeClr val="bg1">
                    <a:lumMod val="50000"/>
                  </a:schemeClr>
                </a:solidFill>
                <a:latin typeface="Helvetica" panose="020B0604020202020204" pitchFamily="34" charset="0"/>
                <a:cs typeface="Helvetica" panose="020B0604020202020204" pitchFamily="34" charset="0"/>
              </a:rPr>
              <a:t>TD-4210D / TD-4410D / TD-4420DN / TD-4520DN / TD-4550DNWB </a:t>
            </a:r>
            <a:r>
              <a:rPr lang="en-US" altLang="zh-CN" sz="1000" dirty="0">
                <a:solidFill>
                  <a:schemeClr val="bg1">
                    <a:lumMod val="50000"/>
                  </a:schemeClr>
                </a:solidFill>
                <a:latin typeface="Helvetica" panose="020B0604020202020204" pitchFamily="34" charset="0"/>
                <a:cs typeface="Helvetica" panose="020B0604020202020204" pitchFamily="34" charset="0"/>
              </a:rPr>
              <a:t>| Page 3</a:t>
            </a:r>
          </a:p>
        </p:txBody>
      </p:sp>
      <p:graphicFrame>
        <p:nvGraphicFramePr>
          <p:cNvPr id="12" name="Table 11">
            <a:extLst>
              <a:ext uri="{FF2B5EF4-FFF2-40B4-BE49-F238E27FC236}">
                <a16:creationId xmlns:a16="http://schemas.microsoft.com/office/drawing/2014/main" id="{51BB02A0-1789-4552-ACB3-4DFC121302AE}"/>
              </a:ext>
            </a:extLst>
          </p:cNvPr>
          <p:cNvGraphicFramePr>
            <a:graphicFrameLocks noGrp="1"/>
          </p:cNvGraphicFramePr>
          <p:nvPr>
            <p:extLst>
              <p:ext uri="{D42A27DB-BD31-4B8C-83A1-F6EECF244321}">
                <p14:modId xmlns:p14="http://schemas.microsoft.com/office/powerpoint/2010/main" val="1749842634"/>
              </p:ext>
            </p:extLst>
          </p:nvPr>
        </p:nvGraphicFramePr>
        <p:xfrm>
          <a:off x="4066553" y="7045424"/>
          <a:ext cx="3348039" cy="1260140"/>
        </p:xfrm>
        <a:graphic>
          <a:graphicData uri="http://schemas.openxmlformats.org/drawingml/2006/table">
            <a:tbl>
              <a:tblPr/>
              <a:tblGrid>
                <a:gridCol w="1296257">
                  <a:extLst>
                    <a:ext uri="{9D8B030D-6E8A-4147-A177-3AD203B41FA5}">
                      <a16:colId xmlns:a16="http://schemas.microsoft.com/office/drawing/2014/main" val="20000"/>
                    </a:ext>
                  </a:extLst>
                </a:gridCol>
                <a:gridCol w="2051782">
                  <a:extLst>
                    <a:ext uri="{9D8B030D-6E8A-4147-A177-3AD203B41FA5}">
                      <a16:colId xmlns:a16="http://schemas.microsoft.com/office/drawing/2014/main" val="20001"/>
                    </a:ext>
                  </a:extLst>
                </a:gridCol>
              </a:tblGrid>
              <a:tr h="265396">
                <a:tc gridSpan="2">
                  <a:txBody>
                    <a:bodyPr/>
                    <a:lstStyle/>
                    <a:p>
                      <a:pPr algn="l" fontAlgn="ctr"/>
                      <a:r>
                        <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rPr>
                        <a:t>Environmental</a:t>
                      </a: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hMerge="1">
                  <a:txBody>
                    <a:bodyPr/>
                    <a:lstStyle/>
                    <a:p>
                      <a:pPr algn="l" fontAlgn="b"/>
                      <a:endParaRPr lang="en-GB" sz="700" b="0" i="0" u="none" strike="noStrike" dirty="0">
                        <a:solidFill>
                          <a:srgbClr val="000000"/>
                        </a:solidFill>
                        <a:latin typeface="Calibri"/>
                      </a:endParaRPr>
                    </a:p>
                  </a:txBody>
                  <a:tcPr marL="5202" marR="5202" marT="5202" marB="0">
                    <a:lnL>
                      <a:noFill/>
                    </a:lnL>
                    <a:lnR>
                      <a:noFill/>
                    </a:lnR>
                    <a:lnT>
                      <a:noFill/>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238660">
                <a:tc>
                  <a:txBody>
                    <a:bodyPr/>
                    <a:lstStyle/>
                    <a:p>
                      <a:r>
                        <a:rPr lang="en-GB" sz="800" b="1" dirty="0">
                          <a:solidFill>
                            <a:schemeClr val="tx1">
                              <a:lumMod val="65000"/>
                              <a:lumOff val="35000"/>
                            </a:schemeClr>
                          </a:solidFill>
                          <a:latin typeface="Helvetica" panose="020B0604020202020204" pitchFamily="34" charset="0"/>
                          <a:cs typeface="Helvetica" panose="020B0604020202020204" pitchFamily="34" charset="0"/>
                        </a:rPr>
                        <a:t>Operating Temperature</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r>
                        <a:rPr lang="en-GB" sz="800" dirty="0">
                          <a:solidFill>
                            <a:schemeClr val="tx1">
                              <a:lumMod val="65000"/>
                              <a:lumOff val="35000"/>
                            </a:schemeClr>
                          </a:solidFill>
                          <a:latin typeface="Helvetica" panose="020B0604020202020204" pitchFamily="34" charset="0"/>
                          <a:cs typeface="Helvetica" panose="020B0604020202020204" pitchFamily="34" charset="0"/>
                        </a:rPr>
                        <a:t>5ºC to 40ºC</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52028">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Operating Humidity</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20% to 85% non-condensing</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1441840"/>
                  </a:ext>
                </a:extLst>
              </a:tr>
              <a:tr h="252028">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Storage Temperature</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-20ºC to 60º C</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5161951"/>
                  </a:ext>
                </a:extLst>
              </a:tr>
              <a:tr h="252028">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Storage Humidity</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10% to 90% non-condensing</a:t>
                      </a: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4095619"/>
                  </a:ext>
                </a:extLst>
              </a:tr>
            </a:tbl>
          </a:graphicData>
        </a:graphic>
      </p:graphicFrame>
      <p:pic>
        <p:nvPicPr>
          <p:cNvPr id="13" name="Picture 2" descr="https://brothercdn.brandworkz.com/bms_resources/cacheGenerated/0783/78303_1_thumbnail_2525x1220_page1_1096773.jpg">
            <a:extLst>
              <a:ext uri="{FF2B5EF4-FFF2-40B4-BE49-F238E27FC236}">
                <a16:creationId xmlns:a16="http://schemas.microsoft.com/office/drawing/2014/main" id="{8C95CFBD-5E56-48BD-B23F-DCBF1AED92DE}"/>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118448" y="276672"/>
            <a:ext cx="1246999" cy="472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1682640828"/>
              </p:ext>
            </p:extLst>
          </p:nvPr>
        </p:nvGraphicFramePr>
        <p:xfrm>
          <a:off x="4017408" y="816732"/>
          <a:ext cx="3348039" cy="1391791"/>
        </p:xfrm>
        <a:graphic>
          <a:graphicData uri="http://schemas.openxmlformats.org/drawingml/2006/table">
            <a:tbl>
              <a:tblPr/>
              <a:tblGrid>
                <a:gridCol w="1296257">
                  <a:extLst>
                    <a:ext uri="{9D8B030D-6E8A-4147-A177-3AD203B41FA5}">
                      <a16:colId xmlns:a16="http://schemas.microsoft.com/office/drawing/2014/main" val="20000"/>
                    </a:ext>
                  </a:extLst>
                </a:gridCol>
                <a:gridCol w="2051782">
                  <a:extLst>
                    <a:ext uri="{9D8B030D-6E8A-4147-A177-3AD203B41FA5}">
                      <a16:colId xmlns:a16="http://schemas.microsoft.com/office/drawing/2014/main" val="20001"/>
                    </a:ext>
                  </a:extLst>
                </a:gridCol>
              </a:tblGrid>
              <a:tr h="291685">
                <a:tc gridSpan="2">
                  <a:txBody>
                    <a:bodyPr/>
                    <a:lstStyle/>
                    <a:p>
                      <a:pPr algn="l" fontAlgn="ctr"/>
                      <a:r>
                        <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rPr>
                        <a:t>Optional</a:t>
                      </a:r>
                      <a:r>
                        <a:rPr lang="en-GB" sz="1200" b="1"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 Accessories (User Option)</a:t>
                      </a:r>
                      <a:endPar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endParaRP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hMerge="1">
                  <a:txBody>
                    <a:bodyPr/>
                    <a:lstStyle/>
                    <a:p>
                      <a:pPr algn="l" fontAlgn="b"/>
                      <a:endParaRPr lang="en-GB" sz="700" b="0" i="0" u="none" strike="noStrike" dirty="0">
                        <a:solidFill>
                          <a:srgbClr val="000000"/>
                        </a:solidFill>
                        <a:latin typeface="Calibri"/>
                      </a:endParaRPr>
                    </a:p>
                  </a:txBody>
                  <a:tcPr marL="5202" marR="5202" marT="5202" marB="0">
                    <a:lnL>
                      <a:noFill/>
                    </a:lnL>
                    <a:lnR>
                      <a:noFill/>
                    </a:lnR>
                    <a:lnT>
                      <a:noFill/>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212372">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Label Peeler</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PA-LP-002</a:t>
                      </a:r>
                      <a:endParaRPr lang="en-GB" sz="800" b="1" i="0" u="none" strike="noStrike" baseline="0" dirty="0">
                        <a:solidFill>
                          <a:schemeClr val="tx1">
                            <a:lumMod val="65000"/>
                            <a:lumOff val="35000"/>
                          </a:schemeClr>
                        </a:solidFill>
                        <a:latin typeface="Helvetica" panose="020B0604020202020204" pitchFamily="34" charset="0"/>
                        <a:cs typeface="Helvetica" panose="020B0604020202020204" pitchFamily="34" charset="0"/>
                      </a:endParaRP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16186">
                <a:tc>
                  <a:txBody>
                    <a:bodyPr/>
                    <a:lstStyle/>
                    <a:p>
                      <a:r>
                        <a:rPr lang="en-GB" sz="800" b="1" dirty="0">
                          <a:solidFill>
                            <a:schemeClr val="tx1">
                              <a:lumMod val="65000"/>
                              <a:lumOff val="35000"/>
                            </a:schemeClr>
                          </a:solidFill>
                          <a:latin typeface="Helvetica" panose="020B0604020202020204" pitchFamily="34" charset="0"/>
                          <a:cs typeface="Helvetica" panose="020B0604020202020204" pitchFamily="34" charset="0"/>
                        </a:rPr>
                        <a:t>Cutter</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en-GB" sz="800" dirty="0">
                          <a:solidFill>
                            <a:schemeClr val="tx1">
                              <a:lumMod val="65000"/>
                              <a:lumOff val="35000"/>
                            </a:schemeClr>
                          </a:solidFill>
                          <a:latin typeface="Helvetica" panose="020B0604020202020204" pitchFamily="34" charset="0"/>
                          <a:cs typeface="Helvetica" panose="020B0604020202020204" pitchFamily="34" charset="0"/>
                        </a:rPr>
                        <a:t>PA-CU-001</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224">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Thermal print head</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203dpi: PA-HU2-001</a:t>
                      </a:r>
                    </a:p>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300dpi: PA-HU3-001</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02224">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Platen Roller</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203dpi: PA-PR2-001</a:t>
                      </a:r>
                    </a:p>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300dpi: PA-PR3-001</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3278999"/>
                  </a:ext>
                </a:extLst>
              </a:tr>
            </a:tbl>
          </a:graphicData>
        </a:graphic>
      </p:graphicFrame>
      <p:sp>
        <p:nvSpPr>
          <p:cNvPr id="13" name="Rectangle 12">
            <a:extLst>
              <a:ext uri="{FF2B5EF4-FFF2-40B4-BE49-F238E27FC236}">
                <a16:creationId xmlns:a16="http://schemas.microsoft.com/office/drawing/2014/main" id="{1701E4C2-786B-44A1-A130-B4850BB64301}"/>
              </a:ext>
            </a:extLst>
          </p:cNvPr>
          <p:cNvSpPr/>
          <p:nvPr/>
        </p:nvSpPr>
        <p:spPr>
          <a:xfrm>
            <a:off x="4007784" y="2266936"/>
            <a:ext cx="3348039"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sz="800" i="1" dirty="0">
                <a:solidFill>
                  <a:schemeClr val="tx1">
                    <a:lumMod val="65000"/>
                    <a:lumOff val="35000"/>
                  </a:schemeClr>
                </a:solidFill>
                <a:latin typeface="Helvetica" panose="020B0604020202020204" pitchFamily="34" charset="0"/>
                <a:cs typeface="Helvetica" panose="020B0604020202020204" pitchFamily="34" charset="0"/>
              </a:rPr>
              <a:t>^TD-4550DNWB only</a:t>
            </a:r>
          </a:p>
          <a:p>
            <a:r>
              <a:rPr lang="en-GB" sz="800" i="1" dirty="0">
                <a:solidFill>
                  <a:schemeClr val="tx1">
                    <a:lumMod val="65000"/>
                    <a:lumOff val="35000"/>
                  </a:schemeClr>
                </a:solidFill>
                <a:latin typeface="Helvetica" panose="020B0604020202020204" pitchFamily="34" charset="0"/>
                <a:cs typeface="Helvetica" panose="020B0604020202020204" pitchFamily="34" charset="0"/>
              </a:rPr>
              <a:t>^^TD-4420DN/TD-4520DN/TD-4550DNWB only</a:t>
            </a:r>
          </a:p>
          <a:p>
            <a:r>
              <a:rPr lang="en-GB" sz="800" i="1" dirty="0">
                <a:solidFill>
                  <a:schemeClr val="tx1">
                    <a:lumMod val="65000"/>
                    <a:lumOff val="35000"/>
                  </a:schemeClr>
                </a:solidFill>
                <a:latin typeface="Helvetica" panose="020B0604020202020204" pitchFamily="34" charset="0"/>
                <a:cs typeface="Helvetica" panose="020B0604020202020204" pitchFamily="34" charset="0"/>
              </a:rPr>
              <a:t>*Font Licensee permissions are required</a:t>
            </a:r>
          </a:p>
        </p:txBody>
      </p:sp>
      <p:sp>
        <p:nvSpPr>
          <p:cNvPr id="8" name="TextBox 7">
            <a:extLst>
              <a:ext uri="{FF2B5EF4-FFF2-40B4-BE49-F238E27FC236}">
                <a16:creationId xmlns:a16="http://schemas.microsoft.com/office/drawing/2014/main" id="{8797DADA-8778-4299-985D-11A21F2C20D2}"/>
              </a:ext>
            </a:extLst>
          </p:cNvPr>
          <p:cNvSpPr txBox="1"/>
          <p:nvPr/>
        </p:nvSpPr>
        <p:spPr>
          <a:xfrm>
            <a:off x="1493856" y="9723578"/>
            <a:ext cx="4741034" cy="246221"/>
          </a:xfrm>
          <a:prstGeom prst="rect">
            <a:avLst/>
          </a:prstGeom>
          <a:noFill/>
        </p:spPr>
        <p:txBody>
          <a:bodyPr wrap="square" rtlCol="0">
            <a:spAutoFit/>
          </a:bodyPr>
          <a:lstStyle/>
          <a:p>
            <a:pPr algn="ctr"/>
            <a:r>
              <a:rPr lang="en-GB" sz="1000" dirty="0">
                <a:solidFill>
                  <a:schemeClr val="bg1">
                    <a:lumMod val="50000"/>
                  </a:schemeClr>
                </a:solidFill>
                <a:latin typeface="Helvetica" panose="020B0604020202020204" pitchFamily="34" charset="0"/>
                <a:cs typeface="Helvetica" panose="020B0604020202020204" pitchFamily="34" charset="0"/>
              </a:rPr>
              <a:t>TD-4210D / TD-4410D / TD-4420DN / TD-4520DN / TD-4550DNWB </a:t>
            </a:r>
            <a:r>
              <a:rPr lang="en-US" altLang="zh-CN" sz="1000" dirty="0">
                <a:solidFill>
                  <a:schemeClr val="bg1">
                    <a:lumMod val="50000"/>
                  </a:schemeClr>
                </a:solidFill>
                <a:latin typeface="Helvetica" panose="020B0604020202020204" pitchFamily="34" charset="0"/>
                <a:cs typeface="Helvetica" panose="020B0604020202020204" pitchFamily="34" charset="0"/>
              </a:rPr>
              <a:t>| Page 4</a:t>
            </a:r>
          </a:p>
        </p:txBody>
      </p:sp>
      <p:graphicFrame>
        <p:nvGraphicFramePr>
          <p:cNvPr id="11" name="Table 10">
            <a:extLst>
              <a:ext uri="{FF2B5EF4-FFF2-40B4-BE49-F238E27FC236}">
                <a16:creationId xmlns:a16="http://schemas.microsoft.com/office/drawing/2014/main" id="{9C724F64-FC29-4C31-8C94-114B1E7C4916}"/>
              </a:ext>
            </a:extLst>
          </p:cNvPr>
          <p:cNvGraphicFramePr>
            <a:graphicFrameLocks noGrp="1"/>
          </p:cNvGraphicFramePr>
          <p:nvPr>
            <p:extLst>
              <p:ext uri="{D42A27DB-BD31-4B8C-83A1-F6EECF244321}">
                <p14:modId xmlns:p14="http://schemas.microsoft.com/office/powerpoint/2010/main" val="958073584"/>
              </p:ext>
            </p:extLst>
          </p:nvPr>
        </p:nvGraphicFramePr>
        <p:xfrm>
          <a:off x="360039" y="816732"/>
          <a:ext cx="3348039" cy="3843135"/>
        </p:xfrm>
        <a:graphic>
          <a:graphicData uri="http://schemas.openxmlformats.org/drawingml/2006/table">
            <a:tbl>
              <a:tblPr/>
              <a:tblGrid>
                <a:gridCol w="1296257">
                  <a:extLst>
                    <a:ext uri="{9D8B030D-6E8A-4147-A177-3AD203B41FA5}">
                      <a16:colId xmlns:a16="http://schemas.microsoft.com/office/drawing/2014/main" val="20000"/>
                    </a:ext>
                  </a:extLst>
                </a:gridCol>
                <a:gridCol w="2051782">
                  <a:extLst>
                    <a:ext uri="{9D8B030D-6E8A-4147-A177-3AD203B41FA5}">
                      <a16:colId xmlns:a16="http://schemas.microsoft.com/office/drawing/2014/main" val="20001"/>
                    </a:ext>
                  </a:extLst>
                </a:gridCol>
              </a:tblGrid>
              <a:tr h="288952">
                <a:tc gridSpan="2">
                  <a:txBody>
                    <a:bodyPr/>
                    <a:lstStyle/>
                    <a:p>
                      <a:pPr algn="l" fontAlgn="ctr"/>
                      <a:r>
                        <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rPr>
                        <a:t>Supplies</a:t>
                      </a: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hMerge="1">
                  <a:txBody>
                    <a:bodyPr/>
                    <a:lstStyle/>
                    <a:p>
                      <a:pPr algn="l" fontAlgn="b"/>
                      <a:endParaRPr lang="en-GB" sz="700" b="0" i="0" u="none" strike="noStrike" dirty="0">
                        <a:solidFill>
                          <a:srgbClr val="000000"/>
                        </a:solidFill>
                        <a:latin typeface="Calibri"/>
                      </a:endParaRPr>
                    </a:p>
                  </a:txBody>
                  <a:tcPr marL="5202" marR="5202" marT="5202" marB="0">
                    <a:lnL>
                      <a:noFill/>
                    </a:lnL>
                    <a:lnR>
                      <a:noFill/>
                    </a:lnR>
                    <a:lnT>
                      <a:noFill/>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658583">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Receipts</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l" fontAlgn="ct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BDL-7J000102-058: 101.6mm x 32.2m</a:t>
                      </a:r>
                    </a:p>
                    <a:p>
                      <a:pPr algn="l" fontAlgn="ct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BDL-7J000076-066: 76mm x 42m</a:t>
                      </a:r>
                    </a:p>
                    <a:p>
                      <a:pPr marL="0" marR="0" lvl="0" indent="0" algn="l" defTabSz="914400" rtl="0" eaLnBrk="1" fontAlgn="ctr" latinLnBrk="0" hangingPunct="1">
                        <a:lnSpc>
                          <a:spcPct val="100000"/>
                        </a:lnSpc>
                        <a:spcBef>
                          <a:spcPts val="0"/>
                        </a:spcBef>
                        <a:spcAft>
                          <a:spcPts val="0"/>
                        </a:spcAft>
                        <a:buClrTx/>
                        <a:buSzTx/>
                        <a:buFontTx/>
                        <a:buNone/>
                        <a:tabLst/>
                        <a:defRPr/>
                      </a:pP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BDL-7J000058-102: 58mm x 101.6m</a:t>
                      </a:r>
                    </a:p>
                    <a:p>
                      <a:pPr algn="l" fontAlgn="ct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BDL-7J000058-040: 58mm x 13.8m</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58583">
                <a:tc>
                  <a:txBody>
                    <a:bodyPr/>
                    <a:lstStyle/>
                    <a:p>
                      <a:pPr algn="l" fontAlgn="ctr"/>
                      <a:r>
                        <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rPr>
                        <a:t>Labels</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l" fontAlgn="ct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BDE-1J152102-058:</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85 labels - 102mm x 152mm</a:t>
                      </a:r>
                    </a:p>
                    <a:p>
                      <a:pPr algn="l" fontAlgn="ctr"/>
                      <a:endPar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endParaRPr>
                    </a:p>
                    <a:p>
                      <a:pPr algn="l" fontAlgn="ct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BDE-1J000102-102:</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Continuous labels - 102mm x 58m</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endPar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endParaRPr>
                    </a:p>
                    <a:p>
                      <a:pPr algn="l" fontAlgn="ct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BDE-1J050102-102:</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1,050 labels - 102mm x 50mm</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endPar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endParaRPr>
                    </a:p>
                    <a:p>
                      <a:pPr algn="l" fontAlgn="ct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BDE-1J152102-102:</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350 labels -  102mm x 152mm</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endPar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BDE-1J026076-102:</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1,900 labels - 76mm x 26mm</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endPar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endParaRPr>
                    </a:p>
                    <a:p>
                      <a:pPr algn="l" fontAlgn="ct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BDE-1J044076-066:</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400 Labels - 76mm x 44mm</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endPar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BDE-1J026051-102:</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1,900 labels - 51mm x 26mm</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endPar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BDE-1J026051-060:</a:t>
                      </a:r>
                      <a:b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br>
                      <a:r>
                        <a:rPr lang="pt-BR" sz="800" b="0" i="0" u="none" strike="noStrike" baseline="0" dirty="0">
                          <a:solidFill>
                            <a:schemeClr val="tx1">
                              <a:lumMod val="65000"/>
                              <a:lumOff val="35000"/>
                            </a:schemeClr>
                          </a:solidFill>
                          <a:latin typeface="Helvetica" panose="020B0604020202020204" pitchFamily="34" charset="0"/>
                          <a:cs typeface="Helvetica" panose="020B0604020202020204" pitchFamily="34" charset="0"/>
                        </a:rPr>
                        <a:t>500 Labels - 51mm x 26mm</a:t>
                      </a:r>
                    </a:p>
                  </a:txBody>
                  <a:tcPr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0835601"/>
                  </a:ext>
                </a:extLst>
              </a:tr>
            </a:tbl>
          </a:graphicData>
        </a:graphic>
      </p:graphicFrame>
      <p:graphicFrame>
        <p:nvGraphicFramePr>
          <p:cNvPr id="15" name="Table 14">
            <a:extLst>
              <a:ext uri="{FF2B5EF4-FFF2-40B4-BE49-F238E27FC236}">
                <a16:creationId xmlns:a16="http://schemas.microsoft.com/office/drawing/2014/main" id="{333A0A37-02FA-4485-900C-AB558B3C95F1}"/>
              </a:ext>
            </a:extLst>
          </p:cNvPr>
          <p:cNvGraphicFramePr>
            <a:graphicFrameLocks noGrp="1"/>
          </p:cNvGraphicFramePr>
          <p:nvPr>
            <p:extLst>
              <p:ext uri="{D42A27DB-BD31-4B8C-83A1-F6EECF244321}">
                <p14:modId xmlns:p14="http://schemas.microsoft.com/office/powerpoint/2010/main" val="2243367423"/>
              </p:ext>
            </p:extLst>
          </p:nvPr>
        </p:nvGraphicFramePr>
        <p:xfrm>
          <a:off x="359383" y="5209220"/>
          <a:ext cx="7009013" cy="3199339"/>
        </p:xfrm>
        <a:graphic>
          <a:graphicData uri="http://schemas.openxmlformats.org/drawingml/2006/table">
            <a:tbl>
              <a:tblPr/>
              <a:tblGrid>
                <a:gridCol w="1722718">
                  <a:extLst>
                    <a:ext uri="{9D8B030D-6E8A-4147-A177-3AD203B41FA5}">
                      <a16:colId xmlns:a16="http://schemas.microsoft.com/office/drawing/2014/main" val="20000"/>
                    </a:ext>
                  </a:extLst>
                </a:gridCol>
                <a:gridCol w="1057259">
                  <a:extLst>
                    <a:ext uri="{9D8B030D-6E8A-4147-A177-3AD203B41FA5}">
                      <a16:colId xmlns:a16="http://schemas.microsoft.com/office/drawing/2014/main" val="1692591878"/>
                    </a:ext>
                  </a:extLst>
                </a:gridCol>
                <a:gridCol w="1057259">
                  <a:extLst>
                    <a:ext uri="{9D8B030D-6E8A-4147-A177-3AD203B41FA5}">
                      <a16:colId xmlns:a16="http://schemas.microsoft.com/office/drawing/2014/main" val="20001"/>
                    </a:ext>
                  </a:extLst>
                </a:gridCol>
                <a:gridCol w="1057259">
                  <a:extLst>
                    <a:ext uri="{9D8B030D-6E8A-4147-A177-3AD203B41FA5}">
                      <a16:colId xmlns:a16="http://schemas.microsoft.com/office/drawing/2014/main" val="946301821"/>
                    </a:ext>
                  </a:extLst>
                </a:gridCol>
                <a:gridCol w="1057259">
                  <a:extLst>
                    <a:ext uri="{9D8B030D-6E8A-4147-A177-3AD203B41FA5}">
                      <a16:colId xmlns:a16="http://schemas.microsoft.com/office/drawing/2014/main" val="3511572064"/>
                    </a:ext>
                  </a:extLst>
                </a:gridCol>
                <a:gridCol w="1057259">
                  <a:extLst>
                    <a:ext uri="{9D8B030D-6E8A-4147-A177-3AD203B41FA5}">
                      <a16:colId xmlns:a16="http://schemas.microsoft.com/office/drawing/2014/main" val="3213380234"/>
                    </a:ext>
                  </a:extLst>
                </a:gridCol>
              </a:tblGrid>
              <a:tr h="291685">
                <a:tc gridSpan="3">
                  <a:txBody>
                    <a:bodyPr/>
                    <a:lstStyle/>
                    <a:p>
                      <a:pPr algn="l" fontAlgn="ctr"/>
                      <a:r>
                        <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rPr>
                        <a:t>Model Comparison</a:t>
                      </a: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hMerge="1">
                  <a:txBody>
                    <a:bodyPr/>
                    <a:lstStyle/>
                    <a:p>
                      <a:endParaRPr lang="en-GB"/>
                    </a:p>
                  </a:txBody>
                  <a:tcPr/>
                </a:tc>
                <a:tc hMerge="1">
                  <a:txBody>
                    <a:bodyPr/>
                    <a:lstStyle/>
                    <a:p>
                      <a:pPr algn="l" fontAlgn="b"/>
                      <a:endParaRPr lang="en-GB" sz="700" b="0" i="0" u="none" strike="noStrike" dirty="0">
                        <a:solidFill>
                          <a:srgbClr val="000000"/>
                        </a:solidFill>
                        <a:latin typeface="Calibri"/>
                      </a:endParaRPr>
                    </a:p>
                  </a:txBody>
                  <a:tcPr marL="5202" marR="5202" marT="5202" marB="0">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endPar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endParaRP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endPar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endParaRP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tc>
                  <a:txBody>
                    <a:bodyPr/>
                    <a:lstStyle/>
                    <a:p>
                      <a:pPr algn="l" fontAlgn="ctr"/>
                      <a:endParaRPr lang="en-GB" sz="1200" b="1" i="0" u="none" strike="noStrike" dirty="0">
                        <a:solidFill>
                          <a:schemeClr val="tx1">
                            <a:lumMod val="65000"/>
                            <a:lumOff val="35000"/>
                          </a:schemeClr>
                        </a:solidFill>
                        <a:latin typeface="Helvetica" panose="020B0604020202020204" pitchFamily="34" charset="0"/>
                        <a:cs typeface="Helvetica" panose="020B0604020202020204" pitchFamily="34" charset="0"/>
                      </a:endParaRPr>
                    </a:p>
                  </a:txBody>
                  <a:tcPr marL="5202" marR="5202" marT="5202" marB="0" anchor="ctr">
                    <a:lnL>
                      <a:noFill/>
                    </a:lnL>
                    <a:lnR>
                      <a:noFill/>
                    </a:lnR>
                    <a:lnT>
                      <a:noFill/>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0"/>
                  </a:ext>
                </a:extLst>
              </a:tr>
              <a:tr h="212372">
                <a:tc>
                  <a:txBody>
                    <a:bodyPr/>
                    <a:lstStyle/>
                    <a:p>
                      <a:pPr algn="l" fontAlgn="ctr"/>
                      <a:endParaRPr lang="en-GB" sz="800" b="1" i="0" u="none" strike="noStrike" dirty="0">
                        <a:solidFill>
                          <a:schemeClr val="tx1">
                            <a:lumMod val="65000"/>
                            <a:lumOff val="35000"/>
                          </a:schemeClr>
                        </a:solidFill>
                        <a:latin typeface="Helvetica" panose="020B0604020202020204" pitchFamily="34" charset="0"/>
                        <a:cs typeface="Helvetica" panose="020B0604020202020204" pitchFamily="34" charset="0"/>
                      </a:endParaRPr>
                    </a:p>
                  </a:txBody>
                  <a:tcPr marL="0" marR="0" marT="0"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1" dirty="0">
                          <a:latin typeface="Helvetica" panose="020B0604020202020204" pitchFamily="34" charset="0"/>
                          <a:cs typeface="Helvetica" panose="020B0604020202020204" pitchFamily="34" charset="0"/>
                        </a:rPr>
                        <a:t>TD-4210D</a:t>
                      </a:r>
                      <a:endParaRPr lang="en-GB" sz="800" b="1" dirty="0">
                        <a:solidFill>
                          <a:schemeClr val="tx1">
                            <a:lumMod val="65000"/>
                            <a:lumOff val="35000"/>
                          </a:schemeClr>
                        </a:solidFill>
                        <a:latin typeface="Helvetica" panose="020B0604020202020204" pitchFamily="34" charset="0"/>
                        <a:cs typeface="Helvetica" panose="020B0604020202020204" pitchFamily="34" charset="0"/>
                      </a:endParaRP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1" dirty="0">
                          <a:latin typeface="Helvetica" panose="020B0604020202020204" pitchFamily="34" charset="0"/>
                          <a:cs typeface="Helvetica" panose="020B0604020202020204" pitchFamily="34" charset="0"/>
                        </a:rPr>
                        <a:t>TD-4410D</a:t>
                      </a:r>
                      <a:endParaRPr lang="en-GB" sz="800" b="1" dirty="0">
                        <a:solidFill>
                          <a:schemeClr val="tx1">
                            <a:lumMod val="65000"/>
                            <a:lumOff val="35000"/>
                          </a:schemeClr>
                        </a:solidFill>
                        <a:latin typeface="Helvetica" panose="020B0604020202020204" pitchFamily="34" charset="0"/>
                        <a:cs typeface="Helvetica" panose="020B0604020202020204" pitchFamily="34" charset="0"/>
                      </a:endParaRP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1" dirty="0">
                          <a:latin typeface="Helvetica" panose="020B0604020202020204" pitchFamily="34" charset="0"/>
                          <a:cs typeface="Helvetica" panose="020B0604020202020204" pitchFamily="34" charset="0"/>
                        </a:rPr>
                        <a:t>TD-4420DN</a:t>
                      </a:r>
                      <a:endParaRPr lang="en-GB" sz="800" b="1" dirty="0">
                        <a:solidFill>
                          <a:schemeClr val="tx1">
                            <a:lumMod val="65000"/>
                            <a:lumOff val="35000"/>
                          </a:schemeClr>
                        </a:solidFill>
                        <a:latin typeface="Helvetica" panose="020B0604020202020204" pitchFamily="34" charset="0"/>
                        <a:cs typeface="Helvetica" panose="020B0604020202020204" pitchFamily="34" charset="0"/>
                      </a:endParaRP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1" dirty="0">
                          <a:latin typeface="Helvetica" panose="020B0604020202020204" pitchFamily="34" charset="0"/>
                          <a:cs typeface="Helvetica" panose="020B0604020202020204" pitchFamily="34" charset="0"/>
                        </a:rPr>
                        <a:t>TD-4520DN</a:t>
                      </a:r>
                      <a:endParaRPr lang="en-GB" sz="800" b="1" dirty="0">
                        <a:solidFill>
                          <a:schemeClr val="tx1">
                            <a:lumMod val="65000"/>
                            <a:lumOff val="35000"/>
                          </a:schemeClr>
                        </a:solidFill>
                        <a:latin typeface="Helvetica" panose="020B0604020202020204" pitchFamily="34" charset="0"/>
                        <a:cs typeface="Helvetica" panose="020B0604020202020204" pitchFamily="34" charset="0"/>
                      </a:endParaRP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1" dirty="0">
                          <a:latin typeface="Helvetica" panose="020B0604020202020204" pitchFamily="34" charset="0"/>
                          <a:cs typeface="Helvetica" panose="020B0604020202020204" pitchFamily="34" charset="0"/>
                        </a:rPr>
                        <a:t>TD-4550DNWB</a:t>
                      </a:r>
                      <a:endParaRPr lang="en-GB" sz="800" b="1" dirty="0">
                        <a:solidFill>
                          <a:schemeClr val="tx1">
                            <a:lumMod val="65000"/>
                            <a:lumOff val="35000"/>
                          </a:schemeClr>
                        </a:solidFill>
                        <a:latin typeface="Helvetica" panose="020B0604020202020204" pitchFamily="34" charset="0"/>
                        <a:cs typeface="Helvetica" panose="020B0604020202020204" pitchFamily="34" charset="0"/>
                      </a:endParaRP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850610608"/>
                  </a:ext>
                </a:extLst>
              </a:tr>
              <a:tr h="288031">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Maximum print width</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104mm</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104mm</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104mm</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108mm</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108mm</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1"/>
                  </a:ext>
                </a:extLst>
              </a:tr>
              <a:tr h="291683">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Print resolution</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203dpi</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203dpi</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203dpi</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300dpi</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300dpi</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02224">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Printing speed</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5ips (127mm/sec)</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8ips (203mm/sec)</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8ips (203mm/sec)</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6ips (152mm/sec)</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6ips (152mm/sec)</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003"/>
                  </a:ext>
                </a:extLst>
              </a:tr>
              <a:tr h="302224">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USB / USB Host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 / No</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 / No</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 / No</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 / No</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 / 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3278999"/>
                  </a:ext>
                </a:extLst>
              </a:tr>
              <a:tr h="302224">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Serial</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5781135"/>
                  </a:ext>
                </a:extLst>
              </a:tr>
              <a:tr h="302224">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Wired LAN</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6731557"/>
                  </a:ext>
                </a:extLst>
              </a:tr>
              <a:tr h="302224">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Bluetooth</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747460183"/>
                  </a:ext>
                </a:extLst>
              </a:tr>
              <a:tr h="302224">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Wi-Fi</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30854805"/>
                  </a:ext>
                </a:extLst>
              </a:tr>
              <a:tr h="302224">
                <a:tc>
                  <a:txBody>
                    <a:bodyPr/>
                    <a:lstStyle/>
                    <a:p>
                      <a:pPr algn="l"/>
                      <a:r>
                        <a:rPr lang="en-GB" sz="800" b="1" dirty="0">
                          <a:solidFill>
                            <a:schemeClr val="tx1">
                              <a:lumMod val="65000"/>
                              <a:lumOff val="35000"/>
                            </a:schemeClr>
                          </a:solidFill>
                          <a:latin typeface="Helvetica" panose="020B0604020202020204" pitchFamily="34" charset="0"/>
                          <a:cs typeface="Helvetica" panose="020B0604020202020204" pitchFamily="34" charset="0"/>
                        </a:rPr>
                        <a:t>LCD (incl. Real Time Clock)</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noProof="0" dirty="0">
                          <a:solidFill>
                            <a:schemeClr val="tx1">
                              <a:lumMod val="65000"/>
                              <a:lumOff val="35000"/>
                            </a:schemeClr>
                          </a:solidFill>
                          <a:latin typeface="Helvetica" panose="020B0604020202020204" pitchFamily="34" charset="0"/>
                          <a:ea typeface="+mn-ea"/>
                          <a:cs typeface="Helvetica" panose="020B0604020202020204" pitchFamily="34" charset="0"/>
                        </a:rPr>
                        <a:t>-</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ctr"/>
                      <a:r>
                        <a:rPr lang="en-GB" sz="8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Yes</a:t>
                      </a:r>
                    </a:p>
                  </a:txBody>
                  <a:tcPr marT="18000" marB="1800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045238410"/>
                  </a:ext>
                </a:extLst>
              </a:tr>
            </a:tbl>
          </a:graphicData>
        </a:graphic>
      </p:graphicFrame>
      <p:sp>
        <p:nvSpPr>
          <p:cNvPr id="12" name="TextBox 11">
            <a:extLst>
              <a:ext uri="{FF2B5EF4-FFF2-40B4-BE49-F238E27FC236}">
                <a16:creationId xmlns:a16="http://schemas.microsoft.com/office/drawing/2014/main" id="{2363519D-FAC7-42F9-8579-2D7171CD0E05}"/>
              </a:ext>
            </a:extLst>
          </p:cNvPr>
          <p:cNvSpPr txBox="1"/>
          <p:nvPr/>
        </p:nvSpPr>
        <p:spPr>
          <a:xfrm>
            <a:off x="346577" y="8764905"/>
            <a:ext cx="7061304" cy="707886"/>
          </a:xfrm>
          <a:prstGeom prst="rect">
            <a:avLst/>
          </a:prstGeom>
          <a:noFill/>
        </p:spPr>
        <p:txBody>
          <a:bodyPr wrap="square" rtlCol="0">
            <a:spAutoFit/>
          </a:bodyPr>
          <a:lstStyle/>
          <a:p>
            <a:r>
              <a:rPr lang="en-GB" sz="800" i="1" dirty="0">
                <a:solidFill>
                  <a:schemeClr val="bg1">
                    <a:lumMod val="50000"/>
                  </a:schemeClr>
                </a:solidFill>
                <a:latin typeface="Helvetica" panose="020B0604020202020204" pitchFamily="34" charset="0"/>
                <a:cs typeface="Helvetica" panose="020B0604020202020204" pitchFamily="34" charset="0"/>
              </a:rPr>
              <a:t>All specifications are correct at the time of printing and are subject to change without notice. Brother and the brother logo are both trademarks of Brother Industries, Ltd., registered in Japan and certain other countries.  Any trade names, logos and product names of other companies appearing are trade names or trademarks of those respective companies.</a:t>
            </a:r>
            <a:endParaRPr lang="en-GB" sz="800" dirty="0">
              <a:solidFill>
                <a:schemeClr val="bg1">
                  <a:lumMod val="50000"/>
                </a:schemeClr>
              </a:solidFill>
              <a:latin typeface="Helvetica" panose="020B0604020202020204" pitchFamily="34" charset="0"/>
              <a:cs typeface="Helvetica" panose="020B0604020202020204" pitchFamily="34" charset="0"/>
            </a:endParaRPr>
          </a:p>
          <a:p>
            <a:br>
              <a:rPr lang="en-US" altLang="zh-CN" sz="800" i="1" dirty="0">
                <a:solidFill>
                  <a:schemeClr val="bg1">
                    <a:lumMod val="50000"/>
                  </a:schemeClr>
                </a:solidFill>
                <a:latin typeface="Helvetica" panose="020B0604020202020204" pitchFamily="34" charset="0"/>
                <a:cs typeface="Helvetica" panose="020B0604020202020204" pitchFamily="34" charset="0"/>
              </a:rPr>
            </a:br>
            <a:r>
              <a:rPr lang="en-GB" sz="800" i="1" dirty="0">
                <a:solidFill>
                  <a:schemeClr val="bg1">
                    <a:lumMod val="50000"/>
                  </a:schemeClr>
                </a:solidFill>
                <a:latin typeface="Helvetica" panose="020B0604020202020204" pitchFamily="34" charset="0"/>
                <a:cs typeface="Helvetica" panose="020B0604020202020204" pitchFamily="34" charset="0"/>
              </a:rPr>
              <a:t>BIE Product Planning: Last updated 08/02/2022</a:t>
            </a:r>
          </a:p>
        </p:txBody>
      </p:sp>
      <p:pic>
        <p:nvPicPr>
          <p:cNvPr id="9" name="Picture 2" descr="https://brothercdn.brandworkz.com/bms_resources/cacheGenerated/0783/78303_1_thumbnail_2525x1220_page1_1096773.jpg">
            <a:extLst>
              <a:ext uri="{FF2B5EF4-FFF2-40B4-BE49-F238E27FC236}">
                <a16:creationId xmlns:a16="http://schemas.microsoft.com/office/drawing/2014/main" id="{2ABA2717-3504-4359-8AAE-BE95E2063355}"/>
              </a:ext>
            </a:extLst>
          </p:cNvPr>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6118448" y="276672"/>
            <a:ext cx="1246999" cy="47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935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TypeTaxHTField1 xmlns="4cce3058-3268-4cf4-857b-7c02cf44adb1">
      <Terms xmlns="http://schemas.microsoft.com/office/infopath/2007/PartnerControls">
        <TermInfo xmlns="http://schemas.microsoft.com/office/infopath/2007/PartnerControls">
          <TermName xmlns="http://schemas.microsoft.com/office/infopath/2007/PartnerControls">Brother Document</TermName>
          <TermId xmlns="http://schemas.microsoft.com/office/infopath/2007/PartnerControls">45f63306-e04b-458d-8b22-51a8c69c2f7b</TermId>
        </TermInfo>
      </Terms>
    </DocumentTypeTaxHTField1>
    <TaxCatchAll xmlns="4cce3058-3268-4cf4-857b-7c02cf44adb1">
      <Value>5</Value>
      <Value>2</Value>
      <Value>7</Value>
    </TaxCatchAll>
    <SalesOrgMultiTaxHTField1 xmlns="4cce3058-3268-4cf4-857b-7c02cf44adb1">
      <Terms xmlns="http://schemas.microsoft.com/office/infopath/2007/PartnerControls">
        <TermInfo xmlns="http://schemas.microsoft.com/office/infopath/2007/PartnerControls">
          <TermName xmlns="http://schemas.microsoft.com/office/infopath/2007/PartnerControls">BIE</TermName>
          <TermId xmlns="http://schemas.microsoft.com/office/infopath/2007/PartnerControls">78a21f0c-b112-4f30-ad10-f0e1468d649e</TermId>
        </TermInfo>
      </Terms>
    </SalesOrgMultiTaxHTField1>
    <TaxKeywordTaxHTField xmlns="4cce3058-3268-4cf4-857b-7c02cf44adb1">
      <Terms xmlns="http://schemas.microsoft.com/office/infopath/2007/PartnerControls"/>
    </TaxKeywordTaxHTField>
    <InformationClassificationTaxHTField1 xmlns="4cce3058-3268-4cf4-857b-7c02cf44adb1">
      <Terms xmlns="http://schemas.microsoft.com/office/infopath/2007/PartnerControls">
        <TermInfo xmlns="http://schemas.microsoft.com/office/infopath/2007/PartnerControls">
          <TermName xmlns="http://schemas.microsoft.com/office/infopath/2007/PartnerControls">Internal Information</TermName>
          <TermId xmlns="http://schemas.microsoft.com/office/infopath/2007/PartnerControls">809fd43d-10cf-41e8-a7df-48ff0ea064ec</TermId>
        </TermInfo>
      </Terms>
    </InformationClassificationTaxHTField1>
    <lcf76f155ced4ddcb4097134ff3c332f xmlns="265df72d-4d0a-496d-996d-a944a7ba93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llaboration Document" ma:contentTypeID="0x010100389CA130E6BE4FE9A35BBE82DCCFEDEA0075C0836A23744DC3B79DB641DEE585DE00AD900CB0B01F4F4DA854A53F83548C93004A4AED5B434D412DAB68C79F1518F70D005CCB5924E1E4284C88E0D3D322F8940E" ma:contentTypeVersion="19" ma:contentTypeDescription="" ma:contentTypeScope="" ma:versionID="ee0a4c7d774b749d4240b0facdab3166">
  <xsd:schema xmlns:xsd="http://www.w3.org/2001/XMLSchema" xmlns:xs="http://www.w3.org/2001/XMLSchema" xmlns:p="http://schemas.microsoft.com/office/2006/metadata/properties" xmlns:ns2="4cce3058-3268-4cf4-857b-7c02cf44adb1" xmlns:ns3="265df72d-4d0a-496d-996d-a944a7ba9368" targetNamespace="http://schemas.microsoft.com/office/2006/metadata/properties" ma:root="true" ma:fieldsID="5dda2246ccbb39455d1be2cced211c90" ns2:_="" ns3:_="">
    <xsd:import namespace="4cce3058-3268-4cf4-857b-7c02cf44adb1"/>
    <xsd:import namespace="265df72d-4d0a-496d-996d-a944a7ba9368"/>
    <xsd:element name="properties">
      <xsd:complexType>
        <xsd:sequence>
          <xsd:element name="documentManagement">
            <xsd:complexType>
              <xsd:all>
                <xsd:element ref="ns2:InformationClassificationTaxHTField1" minOccurs="0"/>
                <xsd:element ref="ns2:DocumentTypeTaxHTField1" minOccurs="0"/>
                <xsd:element ref="ns2:TaxKeywordTaxHTField" minOccurs="0"/>
                <xsd:element ref="ns2:TaxCatchAll" minOccurs="0"/>
                <xsd:element ref="ns2:SalesOrgMultiTaxHTField1"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e3058-3268-4cf4-857b-7c02cf44adb1" elementFormDefault="qualified">
    <xsd:import namespace="http://schemas.microsoft.com/office/2006/documentManagement/types"/>
    <xsd:import namespace="http://schemas.microsoft.com/office/infopath/2007/PartnerControls"/>
    <xsd:element name="InformationClassificationTaxHTField1" ma:index="9" ma:taxonomy="true" ma:internalName="InformationClassificationTaxHTField1" ma:taxonomyFieldName="InformationClassification" ma:displayName="Information Classification" ma:default="5;#Internal Information|809fd43d-10cf-41e8-a7df-48ff0ea064ec" ma:fieldId="{be19f7d0-2e8e-40f8-87d6-b41305b20166}" ma:sspId="d98a4c3b-8248-44a2-ad17-3e21d291193d" ma:termSetId="d91414b2-7b5c-4c60-940d-49ddb774239a" ma:anchorId="00000000-0000-0000-0000-000000000000" ma:open="false" ma:isKeyword="false">
      <xsd:complexType>
        <xsd:sequence>
          <xsd:element ref="pc:Terms" minOccurs="0" maxOccurs="1"/>
        </xsd:sequence>
      </xsd:complexType>
    </xsd:element>
    <xsd:element name="DocumentTypeTaxHTField1" ma:index="11" ma:taxonomy="true" ma:internalName="DocumentTypeTaxHTField1" ma:taxonomyFieldName="DocumentType" ma:displayName="Document Type" ma:default="7;#Brother Document|45f63306-e04b-458d-8b22-51a8c69c2f7b" ma:fieldId="{4f77cac0-ae2e-4382-bd8f-ac194bfd7b0a}" ma:sspId="d98a4c3b-8248-44a2-ad17-3e21d291193d" ma:termSetId="771ee7f5-0e2d-42e6-b467-72afeca9cc23" ma:anchorId="00000000-0000-0000-0000-000000000000" ma:open="false" ma:isKeyword="false">
      <xsd:complexType>
        <xsd:sequence>
          <xsd:element ref="pc:Terms" minOccurs="0" maxOccurs="1"/>
        </xsd:sequence>
      </xsd:complexType>
    </xsd:element>
    <xsd:element name="TaxKeywordTaxHTField" ma:index="13" nillable="true" ma:taxonomy="true" ma:internalName="TaxKeywordTaxHTField" ma:taxonomyFieldName="TaxKeyword" ma:displayName="Enterprise Keywords" ma:fieldId="{23f27201-bee3-471e-b2e7-b64fd8b7ca38}" ma:taxonomyMulti="true" ma:sspId="d98a4c3b-8248-44a2-ad17-3e21d291193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cd99f8-a4c9-4c92-8010-d6938a8d59ac}" ma:internalName="TaxCatchAll" ma:showField="CatchAllData" ma:web="4cce3058-3268-4cf4-857b-7c02cf44adb1">
      <xsd:complexType>
        <xsd:complexContent>
          <xsd:extension base="dms:MultiChoiceLookup">
            <xsd:sequence>
              <xsd:element name="Value" type="dms:Lookup" maxOccurs="unbounded" minOccurs="0" nillable="true"/>
            </xsd:sequence>
          </xsd:extension>
        </xsd:complexContent>
      </xsd:complexType>
    </xsd:element>
    <xsd:element name="SalesOrgMultiTaxHTField1" ma:index="16" ma:taxonomy="true" ma:internalName="SalesOrgMultiTaxHTField1" ma:taxonomyFieldName="SalesOrgMulti" ma:displayName="Sales Orgs" ma:default="127;#BCEE|3e391d14-1275-40b4-9cb6-431736b2616d" ma:fieldId="{fa21cc8e-ce99-404b-8542-8d87b003dccd}" ma:taxonomyMulti="true" ma:sspId="d98a4c3b-8248-44a2-ad17-3e21d291193d" ma:termSetId="f02b283b-9c46-4bae-a993-eceac6db5028"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element name="LastSharedByUser" ma:index="19" nillable="true" ma:displayName="Last Shared By User" ma:description="" ma:internalName="LastSharedByUser" ma:readOnly="true">
      <xsd:simpleType>
        <xsd:restriction base="dms:Note">
          <xsd:maxLength value="255"/>
        </xsd:restriction>
      </xsd:simpleType>
    </xsd:element>
    <xsd:element name="LastSharedByTime" ma:index="20"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65df72d-4d0a-496d-996d-a944a7ba9368" elementFormDefault="qualified">
    <xsd:import namespace="http://schemas.microsoft.com/office/2006/documentManagement/types"/>
    <xsd:import namespace="http://schemas.microsoft.com/office/infopath/2007/PartnerControls"/>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MediaServiceAutoTags"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d98a4c3b-8248-44a2-ad17-3e21d291193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2F1476-EBBE-4240-BD91-DE2215585702}">
  <ds:schemaRefs>
    <ds:schemaRef ds:uri="http://schemas.microsoft.com/office/2006/metadata/properties"/>
    <ds:schemaRef ds:uri="4cce3058-3268-4cf4-857b-7c02cf44adb1"/>
    <ds:schemaRef ds:uri="http://schemas.microsoft.com/office/infopath/2007/PartnerControls"/>
  </ds:schemaRefs>
</ds:datastoreItem>
</file>

<file path=customXml/itemProps2.xml><?xml version="1.0" encoding="utf-8"?>
<ds:datastoreItem xmlns:ds="http://schemas.openxmlformats.org/officeDocument/2006/customXml" ds:itemID="{6D17AF8B-06F4-4C34-8FF0-A1CB7C675D8B}">
  <ds:schemaRefs>
    <ds:schemaRef ds:uri="http://schemas.microsoft.com/sharepoint/v3/contenttype/forms"/>
  </ds:schemaRefs>
</ds:datastoreItem>
</file>

<file path=customXml/itemProps3.xml><?xml version="1.0" encoding="utf-8"?>
<ds:datastoreItem xmlns:ds="http://schemas.openxmlformats.org/officeDocument/2006/customXml" ds:itemID="{875F232D-EFF5-4BCA-B7A8-B220FD10C7AE}"/>
</file>

<file path=docProps/app.xml><?xml version="1.0" encoding="utf-8"?>
<Properties xmlns="http://schemas.openxmlformats.org/officeDocument/2006/extended-properties" xmlns:vt="http://schemas.openxmlformats.org/officeDocument/2006/docPropsVTypes">
  <TotalTime>11037</TotalTime>
  <Words>1097</Words>
  <Application>Microsoft Office PowerPoint</Application>
  <PresentationFormat>Custom</PresentationFormat>
  <Paragraphs>198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HelveticaNeueLT W1G 55 Roman</vt:lpstr>
      <vt:lpstr>Arial</vt:lpstr>
      <vt:lpstr>Calibri</vt:lpstr>
      <vt:lpstr>Helvetica</vt:lpstr>
      <vt:lpstr>Office 主题</vt:lpstr>
      <vt:lpstr>PowerPoint Presentation</vt:lpstr>
      <vt:lpstr>PowerPoint Presentation</vt:lpstr>
      <vt:lpstr>PowerPoint Presentation</vt:lpstr>
      <vt:lpstr>PowerPoint Presentation</vt:lpstr>
    </vt:vector>
  </TitlesOfParts>
  <Company>zhang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TD-4D Data Sheet</dc:title>
  <dc:creator>Dev6</dc:creator>
  <cp:lastModifiedBy>Salim Hasan (BIE)</cp:lastModifiedBy>
  <cp:revision>291</cp:revision>
  <dcterms:created xsi:type="dcterms:W3CDTF">2011-07-04T07:01:15Z</dcterms:created>
  <dcterms:modified xsi:type="dcterms:W3CDTF">2022-02-08T16:48:20Z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0x010100389CA130E6BE4FE9A35BBE82DCCFEDEA0075C0836A23744DC3B79DB641DEE585DE00AD900CB0B01F4F4DA854A53F83548C93004A4AED5B434D412DAB68C79F1518F70D005CCB5924E1E4284C88E0D3D322F8940E</vt:lpwstr>
  </property>
  <property fmtid="{D5CDD505-2E9C-101B-9397-08002B2CF9AE}" pid="3" name="InformationClassification">
    <vt:lpwstr>5;#Internal Information|809fd43d-10cf-41e8-a7df-48ff0ea064ec</vt:lpwstr>
  </property>
  <property fmtid="{D5CDD505-2E9C-101B-9397-08002B2CF9AE}" pid="4" name="TaxKeyword">
    <vt:lpwstr/>
  </property>
  <property fmtid="{D5CDD505-2E9C-101B-9397-08002B2CF9AE}" pid="5" name="DocumentType">
    <vt:lpwstr>7;#Brother Document|45f63306-e04b-458d-8b22-51a8c69c2f7b</vt:lpwstr>
  </property>
  <property fmtid="{D5CDD505-2E9C-101B-9397-08002B2CF9AE}" pid="6" name="SalesOrgMulti">
    <vt:lpwstr>2;#BIE|78a21f0c-b112-4f30-ad10-f0e1468d649e</vt:lpwstr>
  </property>
  <property fmtid="{D5CDD505-2E9C-101B-9397-08002B2CF9AE}" pid="7" name="MediaServiceImageTags">
    <vt:lpwstr/>
  </property>
</Properties>
</file>